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9" r:id="rId2"/>
    <p:sldId id="260" r:id="rId3"/>
    <p:sldId id="335" r:id="rId4"/>
    <p:sldId id="261" r:id="rId5"/>
    <p:sldId id="340" r:id="rId6"/>
    <p:sldId id="336" r:id="rId7"/>
    <p:sldId id="262" r:id="rId8"/>
    <p:sldId id="298" r:id="rId9"/>
    <p:sldId id="337" r:id="rId10"/>
    <p:sldId id="263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8" r:id="rId19"/>
    <p:sldId id="264" r:id="rId20"/>
    <p:sldId id="281" r:id="rId21"/>
    <p:sldId id="268" r:id="rId22"/>
    <p:sldId id="280" r:id="rId23"/>
    <p:sldId id="283" r:id="rId24"/>
    <p:sldId id="285" r:id="rId25"/>
    <p:sldId id="288" r:id="rId26"/>
    <p:sldId id="284" r:id="rId27"/>
    <p:sldId id="292" r:id="rId28"/>
    <p:sldId id="286" r:id="rId29"/>
    <p:sldId id="291" r:id="rId30"/>
    <p:sldId id="290" r:id="rId31"/>
    <p:sldId id="293" r:id="rId32"/>
    <p:sldId id="295" r:id="rId33"/>
    <p:sldId id="294" r:id="rId34"/>
    <p:sldId id="289" r:id="rId35"/>
    <p:sldId id="297" r:id="rId36"/>
    <p:sldId id="339" r:id="rId37"/>
    <p:sldId id="256" r:id="rId38"/>
    <p:sldId id="279" r:id="rId39"/>
    <p:sldId id="317" r:id="rId40"/>
    <p:sldId id="318" r:id="rId41"/>
    <p:sldId id="282" r:id="rId42"/>
    <p:sldId id="319" r:id="rId43"/>
    <p:sldId id="320" r:id="rId44"/>
    <p:sldId id="321" r:id="rId45"/>
    <p:sldId id="322" r:id="rId46"/>
    <p:sldId id="287" r:id="rId47"/>
    <p:sldId id="323" r:id="rId48"/>
    <p:sldId id="324" r:id="rId49"/>
    <p:sldId id="325" r:id="rId50"/>
    <p:sldId id="326" r:id="rId51"/>
    <p:sldId id="32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04" r:id="rId62"/>
    <p:sldId id="300" r:id="rId63"/>
    <p:sldId id="302" r:id="rId64"/>
    <p:sldId id="303" r:id="rId65"/>
    <p:sldId id="305" r:id="rId66"/>
    <p:sldId id="306" r:id="rId67"/>
    <p:sldId id="301" r:id="rId68"/>
    <p:sldId id="307" r:id="rId69"/>
    <p:sldId id="266" r:id="rId70"/>
  </p:sldIdLst>
  <p:sldSz cx="12192000" cy="6858000"/>
  <p:notesSz cx="6858000" cy="9144000"/>
  <p:embeddedFontLst>
    <p:embeddedFont>
      <p:font typeface="D2Coding" panose="020B0609020101020101" pitchFamily="49" charset="-127"/>
      <p:regular r:id="rId73"/>
      <p:bold r:id="rId74"/>
    </p:embeddedFont>
    <p:embeddedFont>
      <p:font typeface="맑은 고딕" panose="020B0503020000020004" pitchFamily="50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배 도훈" initials="배도" lastIdx="1" clrIdx="0">
    <p:extLst>
      <p:ext uri="{19B8F6BF-5375-455C-9EA6-DF929625EA0E}">
        <p15:presenceInfo xmlns:p15="http://schemas.microsoft.com/office/powerpoint/2012/main" userId="17deb6f9d06b44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C8C"/>
    <a:srgbClr val="214099"/>
    <a:srgbClr val="324372"/>
    <a:srgbClr val="8FAADC"/>
    <a:srgbClr val="DEEBF7"/>
    <a:srgbClr val="B4C7E7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529" autoAdjust="0"/>
  </p:normalViewPr>
  <p:slideViewPr>
    <p:cSldViewPr snapToGrid="0" showGuides="1">
      <p:cViewPr varScale="1">
        <p:scale>
          <a:sx n="73" d="100"/>
          <a:sy n="73" d="100"/>
        </p:scale>
        <p:origin x="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6854E-C333-47B8-BF89-6428636020FD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DF424-9B6F-4A71-82DD-00CA2FC1C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81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7152E-E634-4426-A257-E6370246FEB9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13680-C7D7-4911-9E1E-1C339187F0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1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e42a760ef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12e42a760e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e42a760ef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2e42a760ef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e42a760ef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2e42a760ef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e42a760ef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2e42a760ef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e42a760ef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2e42a760ef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e42a760ef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2e42a760ef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13680-C7D7-4911-9E1E-1C339187F0F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5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42a760e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42a760e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e42a760ef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2e42a760ef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e42a760e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2e42a760e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e42a760ef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2e42a760ef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e42a760ef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2e42a760ef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e42a760ef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12e42a760ef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e42a760ef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2e42a760ef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735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2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2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4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6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79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3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4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220579" y="240631"/>
            <a:ext cx="11730789" cy="638475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22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44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46AEF-D985-4062-B0D9-A91DAFB8A251}" type="datetimeFigureOut">
              <a:rPr lang="ko-KR" altLang="en-US" smtClean="0"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67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9844" y="2659559"/>
            <a:ext cx="6032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KH</a:t>
            </a:r>
            <a:r>
              <a:rPr lang="ko-KR" altLang="en-US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대학교 학사시스템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7799" y="3976031"/>
            <a:ext cx="6136399" cy="2149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울산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KH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정보교육원</a:t>
            </a:r>
            <a:endParaRPr lang="en-US" altLang="ko-KR" sz="18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Java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기반 스마트기기 융합 응용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8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구축 과정</a:t>
            </a:r>
            <a:endParaRPr lang="en-US" altLang="ko-KR" sz="18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(2021.12.27 ~ 2022.05.25)</a:t>
            </a:r>
            <a:endParaRPr lang="en-US" altLang="ko-KR" sz="12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우미타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이강국</a:t>
            </a:r>
            <a:r>
              <a:rPr lang="en-US" altLang="ko-KR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kern="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배도훈</a:t>
            </a:r>
            <a:endParaRPr lang="ko-KR" altLang="en-US" sz="18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996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816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프로세스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관리자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340070-A46E-D271-3377-59E2AFF8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51792"/>
            <a:ext cx="11720146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816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프로세스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관리자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회원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4047D-1A42-09C4-F019-33BC1144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1157287"/>
            <a:ext cx="11728937" cy="548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47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816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프로세스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관리자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채팅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톡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305136-C5BB-868A-5619-B7787C62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1116623"/>
            <a:ext cx="11737730" cy="553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3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9409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프로세스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관리자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게시판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웹게임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975BFD-47FA-8765-2146-27DD836F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04546"/>
            <a:ext cx="11728938" cy="54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18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9409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프로세스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 ↔ 학생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학생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C07D6-1C79-8896-CDC0-EC1DB052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1186962"/>
            <a:ext cx="11746523" cy="54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9409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프로세스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 ↔ 학생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C9F426-CAAD-7ADD-24AF-F3275F61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1186962"/>
            <a:ext cx="11737730" cy="54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1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9409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프로세스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학사팀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↔ 학생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학생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CBE6B1-50CA-69C5-E60E-40487E35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1186962"/>
            <a:ext cx="11737732" cy="54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9409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프로세스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학사팀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↔ 학생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학사팀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D205D6-EEF4-D4CA-1117-EB5297355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95753"/>
            <a:ext cx="11728938" cy="5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83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67411" y="3075057"/>
            <a:ext cx="5057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r>
              <a:rPr lang="en-US" altLang="ko-KR" sz="4000" b="1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데이터베이스 설계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1242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8705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테이블 전체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2ACC7F-6F9B-A34F-018A-DA571FFC4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10" y="1014190"/>
            <a:ext cx="10874733" cy="5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3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78322" y="738844"/>
            <a:ext cx="32353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0055" y="2100532"/>
            <a:ext cx="42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30055" y="2802828"/>
            <a:ext cx="42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구성 및 프로젝트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30055" y="3510748"/>
            <a:ext cx="42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설계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30055" y="4199399"/>
            <a:ext cx="42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30055" y="4888050"/>
            <a:ext cx="42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 </a:t>
            </a:r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구현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 flipV="1">
            <a:off x="4347410" y="1477939"/>
            <a:ext cx="3366267" cy="176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529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5710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F1B0F-9E63-6DE8-DF39-B0596653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10" y="1014190"/>
            <a:ext cx="10837627" cy="5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87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2D7D12-C799-58B7-1E31-2FE2E423356A}"/>
              </a:ext>
            </a:extLst>
          </p:cNvPr>
          <p:cNvSpPr txBox="1"/>
          <p:nvPr/>
        </p:nvSpPr>
        <p:spPr>
          <a:xfrm>
            <a:off x="385011" y="427643"/>
            <a:ext cx="9087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학생 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64B2FC-3A73-52AB-45E3-36FD77A6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031238"/>
            <a:ext cx="10800000" cy="53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0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9087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학생 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학사팀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A6E970-4532-29A1-2559-6F9726261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53" y="1026967"/>
            <a:ext cx="10813693" cy="54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1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MEMBER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5258C-F77F-F6DB-FCF2-DE367B65F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8" t="1326" r="35350" b="1874"/>
          <a:stretch/>
        </p:blipFill>
        <p:spPr>
          <a:xfrm>
            <a:off x="3936000" y="1207363"/>
            <a:ext cx="4320000" cy="51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EMP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54056-708B-7DE9-EF93-2BEF0807B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00" y="1227176"/>
            <a:ext cx="4320000" cy="41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18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STUDENT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테이블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2DB040-655F-8E46-1BC1-75FAEA975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8"/>
          <a:stretch/>
        </p:blipFill>
        <p:spPr>
          <a:xfrm>
            <a:off x="3936000" y="1251753"/>
            <a:ext cx="4320000" cy="49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66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COLLEGE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테이블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506EF4-9EB1-D7D4-1119-F06173FFC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" t="3546" r="1170" b="5248"/>
          <a:stretch/>
        </p:blipFill>
        <p:spPr>
          <a:xfrm>
            <a:off x="3935999" y="1305018"/>
            <a:ext cx="4320000" cy="1188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51299A-E9BB-0BF9-3835-5ED223D7B980}"/>
              </a:ext>
            </a:extLst>
          </p:cNvPr>
          <p:cNvSpPr txBox="1"/>
          <p:nvPr/>
        </p:nvSpPr>
        <p:spPr>
          <a:xfrm>
            <a:off x="385012" y="3136612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DEPT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테이블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6FE45B-E672-27CD-927F-DD296AFDF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9" t="1843" r="1068" b="5480"/>
          <a:stretch/>
        </p:blipFill>
        <p:spPr>
          <a:xfrm>
            <a:off x="3935999" y="4026235"/>
            <a:ext cx="4320000" cy="1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61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SEMESTER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59BE5-4C98-93EA-78EE-427D300BF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7"/>
          <a:stretch/>
        </p:blipFill>
        <p:spPr>
          <a:xfrm>
            <a:off x="3953639" y="1378166"/>
            <a:ext cx="4284722" cy="28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11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LEC, LEC_TIME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테이블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508592-0D56-302A-F658-D902ADB58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" t="319"/>
          <a:stretch/>
        </p:blipFill>
        <p:spPr>
          <a:xfrm>
            <a:off x="1233997" y="1340528"/>
            <a:ext cx="4311745" cy="48583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A22655-0714-14E3-BDCC-788C3F0187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71"/>
          <a:stretch/>
        </p:blipFill>
        <p:spPr>
          <a:xfrm>
            <a:off x="6646260" y="1745570"/>
            <a:ext cx="4291030" cy="40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6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STUDENT_GRADE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테이블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710AFE-59E2-A923-0997-B509BD0F0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7" r="648"/>
          <a:stretch/>
        </p:blipFill>
        <p:spPr>
          <a:xfrm>
            <a:off x="3936000" y="1357167"/>
            <a:ext cx="4320000" cy="403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94100" y="3075057"/>
            <a:ext cx="420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 </a:t>
            </a:r>
            <a:r>
              <a:rPr lang="ko-KR" altLang="en-US" sz="4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391382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ACADEMIC_APP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테이블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293012-96EE-7F4D-9A28-E36620E23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" t="851"/>
          <a:stretch/>
        </p:blipFill>
        <p:spPr>
          <a:xfrm>
            <a:off x="3936000" y="1232434"/>
            <a:ext cx="4320000" cy="519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83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DEPT_APP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테이블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965457-ACB3-AD76-88B8-9DA0E8832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99" r="848"/>
          <a:stretch/>
        </p:blipFill>
        <p:spPr>
          <a:xfrm>
            <a:off x="3936000" y="1152502"/>
            <a:ext cx="4320000" cy="519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64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PROBATION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테이블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6FDABE-9A86-F648-FD23-3794A0C2A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" t="889" b="1"/>
          <a:stretch/>
        </p:blipFill>
        <p:spPr>
          <a:xfrm>
            <a:off x="3936000" y="1216242"/>
            <a:ext cx="4320000" cy="44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98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1125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BOARD,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BOARD_CATEGORY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테이블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54DC9D-3F65-F87C-D19E-512817DF3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" t="775" r="352" b="453"/>
          <a:stretch/>
        </p:blipFill>
        <p:spPr>
          <a:xfrm>
            <a:off x="1432497" y="1162972"/>
            <a:ext cx="4320000" cy="5265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FA440F-140F-E5EF-6DC8-BA30AEDF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478" y="2257425"/>
            <a:ext cx="42672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06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ATTACHED_FILE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테이블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960307-A352-9E7E-E6B2-C4F2262FF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"/>
          <a:stretch/>
        </p:blipFill>
        <p:spPr>
          <a:xfrm>
            <a:off x="3936000" y="1233729"/>
            <a:ext cx="4320000" cy="439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93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1080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데이터베이스 설계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REPLY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테이블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0A334C-14A1-D5B0-3A8C-D793EF0B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000" y="1224010"/>
            <a:ext cx="4320000" cy="46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54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0609" y="3075057"/>
            <a:ext cx="307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기능 구현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5115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00" y="1188575"/>
            <a:ext cx="6873050" cy="51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7458075" y="1188575"/>
            <a:ext cx="4097700" cy="51645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lt1"/>
                </a:solidFill>
              </a:rPr>
              <a:t>&lt;</a:t>
            </a:r>
            <a:r>
              <a:rPr lang="ko-KR" altLang="en-US" dirty="0" err="1">
                <a:solidFill>
                  <a:schemeClr val="lt1"/>
                </a:solidFill>
              </a:rPr>
              <a:t>메인화면</a:t>
            </a:r>
            <a:r>
              <a:rPr lang="en-US" altLang="ko-KR" dirty="0">
                <a:solidFill>
                  <a:schemeClr val="lt1"/>
                </a:solidFill>
              </a:rPr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홈페이지의 </a:t>
            </a:r>
            <a:r>
              <a:rPr lang="ko-KR" dirty="0" err="1">
                <a:solidFill>
                  <a:schemeClr val="lt1"/>
                </a:solidFill>
              </a:rPr>
              <a:t>메인이자</a:t>
            </a:r>
            <a:r>
              <a:rPr lang="ko-KR" dirty="0">
                <a:solidFill>
                  <a:schemeClr val="lt1"/>
                </a:solidFill>
              </a:rPr>
              <a:t> 첫 화면이기에 최대한 깔끔한 디자인으로 프로젝트를 표현했습니다.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프로젝트 </a:t>
            </a:r>
            <a:r>
              <a:rPr lang="ko-KR" dirty="0" err="1">
                <a:solidFill>
                  <a:schemeClr val="lt1"/>
                </a:solidFill>
              </a:rPr>
              <a:t>소개글을</a:t>
            </a:r>
            <a:r>
              <a:rPr lang="ko-KR" dirty="0">
                <a:solidFill>
                  <a:schemeClr val="lt1"/>
                </a:solidFill>
              </a:rPr>
              <a:t> 포함한 배너로서, 총 4장의 이미지가 5초마다 슬라이드 형식으로 자동 변경되어 보여줍니다.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미니 게시판 목록을 만들어서 홈페이지의 게시판 현황과 </a:t>
            </a:r>
            <a:r>
              <a:rPr lang="ko-KR" dirty="0" err="1">
                <a:solidFill>
                  <a:schemeClr val="lt1"/>
                </a:solidFill>
              </a:rPr>
              <a:t>게시글들을</a:t>
            </a:r>
            <a:r>
              <a:rPr lang="ko-KR" dirty="0">
                <a:solidFill>
                  <a:schemeClr val="lt1"/>
                </a:solidFill>
              </a:rPr>
              <a:t> 보여줍니다.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취업률을 그래프 형식으로 표현하여 </a:t>
            </a:r>
            <a:r>
              <a:rPr lang="ko-KR" dirty="0" err="1">
                <a:solidFill>
                  <a:schemeClr val="lt1"/>
                </a:solidFill>
              </a:rPr>
              <a:t>KH대의</a:t>
            </a:r>
            <a:r>
              <a:rPr lang="ko-KR" dirty="0">
                <a:solidFill>
                  <a:schemeClr val="lt1"/>
                </a:solidFill>
              </a:rPr>
              <a:t> </a:t>
            </a:r>
            <a:r>
              <a:rPr lang="ko-KR" dirty="0" err="1">
                <a:solidFill>
                  <a:schemeClr val="lt1"/>
                </a:solidFill>
              </a:rPr>
              <a:t>타의추종을</a:t>
            </a:r>
            <a:r>
              <a:rPr lang="ko-KR" dirty="0">
                <a:solidFill>
                  <a:schemeClr val="lt1"/>
                </a:solidFill>
              </a:rPr>
              <a:t> 불허하는 취업률을 비교하여 보여줍니다.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" name="Google Shape;251;p36">
            <a:extLst>
              <a:ext uri="{FF2B5EF4-FFF2-40B4-BE49-F238E27FC236}">
                <a16:creationId xmlns:a16="http://schemas.microsoft.com/office/drawing/2014/main" id="{91646848-A6C1-ECED-A7D8-0D4DEE8AC480}"/>
              </a:ext>
            </a:extLst>
          </p:cNvPr>
          <p:cNvSpPr txBox="1"/>
          <p:nvPr/>
        </p:nvSpPr>
        <p:spPr>
          <a:xfrm>
            <a:off x="385011" y="429415"/>
            <a:ext cx="638986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메인화면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A859DA8-88C0-7EAC-D4AB-DF7B51C0BAE8}"/>
              </a:ext>
            </a:extLst>
          </p:cNvPr>
          <p:cNvSpPr/>
          <p:nvPr/>
        </p:nvSpPr>
        <p:spPr>
          <a:xfrm>
            <a:off x="524357" y="1335497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832C96-DA14-BB9F-568B-B6256CDEE61B}"/>
              </a:ext>
            </a:extLst>
          </p:cNvPr>
          <p:cNvSpPr/>
          <p:nvPr/>
        </p:nvSpPr>
        <p:spPr>
          <a:xfrm>
            <a:off x="636224" y="373231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301C5BA-5D27-6804-FBCB-A26BE0761549}"/>
              </a:ext>
            </a:extLst>
          </p:cNvPr>
          <p:cNvSpPr/>
          <p:nvPr/>
        </p:nvSpPr>
        <p:spPr>
          <a:xfrm>
            <a:off x="6285591" y="373231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17B9DF-D5AC-DCE3-91ED-98450A6B0705}"/>
              </a:ext>
            </a:extLst>
          </p:cNvPr>
          <p:cNvSpPr/>
          <p:nvPr/>
        </p:nvSpPr>
        <p:spPr>
          <a:xfrm>
            <a:off x="7458075" y="2816598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9967619-024D-9C13-817D-B998E617166B}"/>
              </a:ext>
            </a:extLst>
          </p:cNvPr>
          <p:cNvSpPr/>
          <p:nvPr/>
        </p:nvSpPr>
        <p:spPr>
          <a:xfrm>
            <a:off x="7458075" y="4205782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A2F3710-0A1F-C5FD-CC47-14651A1D99CB}"/>
              </a:ext>
            </a:extLst>
          </p:cNvPr>
          <p:cNvSpPr/>
          <p:nvPr/>
        </p:nvSpPr>
        <p:spPr>
          <a:xfrm>
            <a:off x="7458075" y="5305804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3</a:t>
            </a:r>
            <a:endParaRPr lang="ko-KR" altLang="en-US" dirty="0">
              <a:solidFill>
                <a:srgbClr val="21409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/>
        </p:nvSpPr>
        <p:spPr>
          <a:xfrm>
            <a:off x="385011" y="429415"/>
            <a:ext cx="638986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로그인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6403989" y="2877139"/>
            <a:ext cx="5210100" cy="3079276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</a:rPr>
              <a:t>&lt;</a:t>
            </a:r>
            <a:r>
              <a:rPr lang="ko-KR" sz="1400" dirty="0">
                <a:solidFill>
                  <a:schemeClr val="lt1"/>
                </a:solidFill>
              </a:rPr>
              <a:t>로그인</a:t>
            </a:r>
            <a:r>
              <a:rPr lang="en-US" altLang="ko-KR" sz="1400" dirty="0">
                <a:solidFill>
                  <a:schemeClr val="lt1"/>
                </a:solidFill>
              </a:rPr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</a:rPr>
              <a:t>회원번호 </a:t>
            </a:r>
            <a:r>
              <a:rPr lang="ko-KR" sz="1400" dirty="0" err="1">
                <a:solidFill>
                  <a:schemeClr val="lt1"/>
                </a:solidFill>
              </a:rPr>
              <a:t>or</a:t>
            </a:r>
            <a:r>
              <a:rPr lang="ko-KR" sz="1400" dirty="0">
                <a:solidFill>
                  <a:schemeClr val="lt1"/>
                </a:solidFill>
              </a:rPr>
              <a:t> 학생번호 </a:t>
            </a:r>
            <a:r>
              <a:rPr lang="ko-KR" sz="1400" dirty="0" err="1">
                <a:solidFill>
                  <a:schemeClr val="lt1"/>
                </a:solidFill>
              </a:rPr>
              <a:t>or</a:t>
            </a:r>
            <a:r>
              <a:rPr lang="ko-KR" sz="1400" dirty="0">
                <a:solidFill>
                  <a:schemeClr val="lt1"/>
                </a:solidFill>
              </a:rPr>
              <a:t> 교수번호를 아이디로 </a:t>
            </a:r>
            <a:r>
              <a:rPr lang="ko-KR" sz="1400" dirty="0" err="1">
                <a:solidFill>
                  <a:schemeClr val="lt1"/>
                </a:solidFill>
              </a:rPr>
              <a:t>입력받고</a:t>
            </a:r>
            <a:r>
              <a:rPr lang="ko-KR" sz="1400" dirty="0">
                <a:solidFill>
                  <a:schemeClr val="lt1"/>
                </a:solidFill>
              </a:rPr>
              <a:t>(대소문자 구분 </a:t>
            </a:r>
            <a:r>
              <a:rPr lang="ko-KR" sz="1400" dirty="0" err="1">
                <a:solidFill>
                  <a:schemeClr val="lt1"/>
                </a:solidFill>
              </a:rPr>
              <a:t>X</a:t>
            </a:r>
            <a:r>
              <a:rPr lang="ko-KR" sz="1400" dirty="0">
                <a:solidFill>
                  <a:schemeClr val="lt1"/>
                </a:solidFill>
              </a:rPr>
              <a:t>), 비밀번호를 대소문자 구분하여 </a:t>
            </a:r>
            <a:r>
              <a:rPr lang="ko-KR" sz="1400" dirty="0" err="1">
                <a:solidFill>
                  <a:schemeClr val="lt1"/>
                </a:solidFill>
              </a:rPr>
              <a:t>입력받은</a:t>
            </a:r>
            <a:r>
              <a:rPr lang="ko-KR" sz="1400" dirty="0">
                <a:solidFill>
                  <a:schemeClr val="lt1"/>
                </a:solidFill>
              </a:rPr>
              <a:t> 뒤 로그인 여부를 확인하고 처리</a:t>
            </a:r>
            <a:r>
              <a:rPr lang="ko-KR" altLang="en-US" sz="1400" dirty="0">
                <a:solidFill>
                  <a:schemeClr val="lt1"/>
                </a:solidFill>
              </a:rPr>
              <a:t>합니</a:t>
            </a:r>
            <a:r>
              <a:rPr lang="ko-KR" sz="1400" dirty="0">
                <a:solidFill>
                  <a:schemeClr val="lt1"/>
                </a:solidFill>
              </a:rPr>
              <a:t>다.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</a:rPr>
              <a:t>아이디 찾기(비밀번호 찾기) 버튼을 클릭하면 </a:t>
            </a:r>
            <a:r>
              <a:rPr lang="ko-KR" sz="1400" dirty="0" err="1">
                <a:solidFill>
                  <a:schemeClr val="lt1"/>
                </a:solidFill>
              </a:rPr>
              <a:t>모달창이</a:t>
            </a:r>
            <a:r>
              <a:rPr lang="ko-KR" sz="1400" dirty="0">
                <a:solidFill>
                  <a:schemeClr val="lt1"/>
                </a:solidFill>
              </a:rPr>
              <a:t> 나타나고, 원하는 찾기 방식을 고를 수 있</a:t>
            </a:r>
            <a:r>
              <a:rPr lang="ko-KR" altLang="en-US" sz="1400" dirty="0">
                <a:solidFill>
                  <a:schemeClr val="lt1"/>
                </a:solidFill>
              </a:rPr>
              <a:t>습니</a:t>
            </a:r>
            <a:r>
              <a:rPr lang="ko-KR" sz="1400" dirty="0">
                <a:solidFill>
                  <a:schemeClr val="lt1"/>
                </a:solidFill>
              </a:rPr>
              <a:t>다.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</a:rPr>
              <a:t>이메일이나 연락처를 </a:t>
            </a:r>
            <a:r>
              <a:rPr lang="ko-KR" sz="1400" dirty="0" err="1">
                <a:solidFill>
                  <a:schemeClr val="lt1"/>
                </a:solidFill>
              </a:rPr>
              <a:t>입력받으면</a:t>
            </a:r>
            <a:r>
              <a:rPr lang="ko-KR" sz="1400" dirty="0">
                <a:solidFill>
                  <a:schemeClr val="lt1"/>
                </a:solidFill>
              </a:rPr>
              <a:t> </a:t>
            </a:r>
            <a:r>
              <a:rPr lang="ko-KR" sz="1400" dirty="0" err="1">
                <a:solidFill>
                  <a:schemeClr val="lt1"/>
                </a:solidFill>
              </a:rPr>
              <a:t>입력값의</a:t>
            </a:r>
            <a:r>
              <a:rPr lang="ko-KR" sz="1400" dirty="0">
                <a:solidFill>
                  <a:schemeClr val="lt1"/>
                </a:solidFill>
              </a:rPr>
              <a:t> 데이터가 있는지 조회하고, 있으면 해당 아이디 혹은 임시비밀번호를 생성하여 전송</a:t>
            </a:r>
            <a:r>
              <a:rPr lang="ko-KR" altLang="en-US" sz="1400" dirty="0">
                <a:solidFill>
                  <a:schemeClr val="lt1"/>
                </a:solidFill>
              </a:rPr>
              <a:t>합니</a:t>
            </a:r>
            <a:r>
              <a:rPr lang="ko-KR" sz="1400" dirty="0">
                <a:solidFill>
                  <a:schemeClr val="lt1"/>
                </a:solidFill>
              </a:rPr>
              <a:t>다.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</a:rPr>
              <a:t>아이디 저장을 체크하고 로그인 성공 시, 30일간 로그인 한 아이디 데이터를 저장해주는 쿠키를 생성</a:t>
            </a:r>
            <a:r>
              <a:rPr lang="ko-KR" altLang="en-US" sz="1400" dirty="0">
                <a:solidFill>
                  <a:schemeClr val="lt1"/>
                </a:solidFill>
              </a:rPr>
              <a:t>합니</a:t>
            </a:r>
            <a:r>
              <a:rPr lang="ko-KR" sz="1400" dirty="0">
                <a:solidFill>
                  <a:schemeClr val="lt1"/>
                </a:solidFill>
              </a:rPr>
              <a:t>다.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00" y="1554300"/>
            <a:ext cx="5711001" cy="47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750" y="1088250"/>
            <a:ext cx="3946200" cy="14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425" y="843775"/>
            <a:ext cx="3946200" cy="17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79028B32-665D-ADFD-01B5-7528F35711AA}"/>
              </a:ext>
            </a:extLst>
          </p:cNvPr>
          <p:cNvSpPr/>
          <p:nvPr/>
        </p:nvSpPr>
        <p:spPr>
          <a:xfrm>
            <a:off x="4685391" y="1124481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A7B8C81-E3F5-80D9-BDA8-7A15B991F5DA}"/>
              </a:ext>
            </a:extLst>
          </p:cNvPr>
          <p:cNvSpPr/>
          <p:nvPr/>
        </p:nvSpPr>
        <p:spPr>
          <a:xfrm>
            <a:off x="5353145" y="1399339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764ABAB-36C1-A4DF-B79F-D4AA609AE0A2}"/>
              </a:ext>
            </a:extLst>
          </p:cNvPr>
          <p:cNvSpPr/>
          <p:nvPr/>
        </p:nvSpPr>
        <p:spPr>
          <a:xfrm>
            <a:off x="6663004" y="1399339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540378F-92C1-B72F-BCB9-986511CE1FA7}"/>
              </a:ext>
            </a:extLst>
          </p:cNvPr>
          <p:cNvSpPr/>
          <p:nvPr/>
        </p:nvSpPr>
        <p:spPr>
          <a:xfrm>
            <a:off x="9291506" y="90421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2CBBE3-2952-01FF-6E35-CCEB49A8B49E}"/>
              </a:ext>
            </a:extLst>
          </p:cNvPr>
          <p:cNvSpPr/>
          <p:nvPr/>
        </p:nvSpPr>
        <p:spPr>
          <a:xfrm>
            <a:off x="3468073" y="3316977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B6BF1A-2CD7-EC79-96BB-E8BEF19D2DF5}"/>
              </a:ext>
            </a:extLst>
          </p:cNvPr>
          <p:cNvSpPr/>
          <p:nvPr/>
        </p:nvSpPr>
        <p:spPr>
          <a:xfrm>
            <a:off x="3722367" y="5647336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CBA0A1-1041-667D-4311-346267475761}"/>
              </a:ext>
            </a:extLst>
          </p:cNvPr>
          <p:cNvSpPr/>
          <p:nvPr/>
        </p:nvSpPr>
        <p:spPr>
          <a:xfrm>
            <a:off x="2256038" y="5647336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EFC918B-4323-0BD9-80A1-93A6264FE8A7}"/>
              </a:ext>
            </a:extLst>
          </p:cNvPr>
          <p:cNvSpPr/>
          <p:nvPr/>
        </p:nvSpPr>
        <p:spPr>
          <a:xfrm>
            <a:off x="6283389" y="3968390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2A5DF3B-E9F2-860B-73D0-4DB89B838B22}"/>
              </a:ext>
            </a:extLst>
          </p:cNvPr>
          <p:cNvSpPr/>
          <p:nvPr/>
        </p:nvSpPr>
        <p:spPr>
          <a:xfrm>
            <a:off x="6283389" y="4616782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8365848-C770-C447-14AA-C9CCAE696FE0}"/>
              </a:ext>
            </a:extLst>
          </p:cNvPr>
          <p:cNvSpPr/>
          <p:nvPr/>
        </p:nvSpPr>
        <p:spPr>
          <a:xfrm>
            <a:off x="6283389" y="5473895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3</a:t>
            </a:r>
            <a:endParaRPr lang="ko-KR" altLang="en-US" dirty="0">
              <a:solidFill>
                <a:srgbClr val="21409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 rotWithShape="1">
          <a:blip r:embed="rId3">
            <a:alphaModFix/>
          </a:blip>
          <a:srcRect l="1836" t="3046" r="1990" b="4086"/>
          <a:stretch/>
        </p:blipFill>
        <p:spPr>
          <a:xfrm>
            <a:off x="6870925" y="900750"/>
            <a:ext cx="3516800" cy="19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00" y="1114425"/>
            <a:ext cx="5501450" cy="53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385012" y="429415"/>
            <a:ext cx="6146288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관리자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회원등록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Google Shape;270;p37"/>
          <p:cNvSpPr/>
          <p:nvPr/>
        </p:nvSpPr>
        <p:spPr>
          <a:xfrm>
            <a:off x="6305552" y="3252904"/>
            <a:ext cx="5210100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</a:rPr>
              <a:t>&lt;</a:t>
            </a:r>
            <a:r>
              <a:rPr lang="ko-KR" sz="1600" dirty="0">
                <a:solidFill>
                  <a:schemeClr val="lt1"/>
                </a:solidFill>
              </a:rPr>
              <a:t>회원 등록</a:t>
            </a:r>
            <a:r>
              <a:rPr lang="en-US" altLang="ko-KR" sz="1600" dirty="0">
                <a:solidFill>
                  <a:schemeClr val="lt1"/>
                </a:solidFill>
              </a:rPr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학생 / 교수 / </a:t>
            </a:r>
            <a:r>
              <a:rPr lang="ko-KR" sz="1600" dirty="0" err="1">
                <a:solidFill>
                  <a:schemeClr val="lt1"/>
                </a:solidFill>
              </a:rPr>
              <a:t>학사팀</a:t>
            </a:r>
            <a:r>
              <a:rPr lang="ko-KR" sz="1600" dirty="0">
                <a:solidFill>
                  <a:schemeClr val="lt1"/>
                </a:solidFill>
              </a:rPr>
              <a:t> / 관리자, 총 4가지 유형의 회원을 등록할 수 있고, 학생 / 교수 등록은 단과대학, 학과를 선택할 수 있</a:t>
            </a:r>
            <a:r>
              <a:rPr lang="ko-KR" altLang="en-US" sz="1600" dirty="0">
                <a:solidFill>
                  <a:schemeClr val="lt1"/>
                </a:solidFill>
              </a:rPr>
              <a:t>습니</a:t>
            </a:r>
            <a:r>
              <a:rPr lang="ko-KR" sz="1600" dirty="0">
                <a:solidFill>
                  <a:schemeClr val="lt1"/>
                </a:solidFill>
              </a:rPr>
              <a:t>다.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모든 유효성 검사는 </a:t>
            </a:r>
            <a:r>
              <a:rPr lang="ko-KR" sz="1600" dirty="0" err="1">
                <a:solidFill>
                  <a:schemeClr val="lt1"/>
                </a:solidFill>
              </a:rPr>
              <a:t>HTML태그로</a:t>
            </a:r>
            <a:r>
              <a:rPr lang="ko-KR" sz="1600" dirty="0">
                <a:solidFill>
                  <a:schemeClr val="lt1"/>
                </a:solidFill>
              </a:rPr>
              <a:t> 설정했으며, 약간의 자바스크립트를 사용하여 등록 절차를  마무리 지었</a:t>
            </a:r>
            <a:r>
              <a:rPr lang="ko-KR" altLang="en-US" sz="1600" dirty="0">
                <a:solidFill>
                  <a:schemeClr val="lt1"/>
                </a:solidFill>
              </a:rPr>
              <a:t>습니</a:t>
            </a:r>
            <a:r>
              <a:rPr lang="ko-KR" sz="1600" dirty="0">
                <a:solidFill>
                  <a:schemeClr val="lt1"/>
                </a:solidFill>
              </a:rPr>
              <a:t>다.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lt1"/>
                </a:solidFill>
              </a:rPr>
              <a:t>입력값을</a:t>
            </a:r>
            <a:r>
              <a:rPr lang="ko-KR" sz="1600" dirty="0">
                <a:solidFill>
                  <a:schemeClr val="lt1"/>
                </a:solidFill>
              </a:rPr>
              <a:t> 입력하고 인증버튼을 누르면 해당 </a:t>
            </a:r>
            <a:r>
              <a:rPr lang="ko-KR" sz="1600" dirty="0" err="1">
                <a:solidFill>
                  <a:schemeClr val="lt1"/>
                </a:solidFill>
              </a:rPr>
              <a:t>입력값으로</a:t>
            </a:r>
            <a:r>
              <a:rPr lang="ko-KR" sz="1600" dirty="0">
                <a:solidFill>
                  <a:schemeClr val="lt1"/>
                </a:solidFill>
              </a:rPr>
              <a:t> 임의의 인증코드 6자리가 보내</a:t>
            </a:r>
            <a:r>
              <a:rPr lang="ko-KR" altLang="en-US" sz="1600" dirty="0">
                <a:solidFill>
                  <a:schemeClr val="lt1"/>
                </a:solidFill>
              </a:rPr>
              <a:t>집니</a:t>
            </a:r>
            <a:r>
              <a:rPr lang="ko-KR" sz="1600" dirty="0">
                <a:solidFill>
                  <a:schemeClr val="lt1"/>
                </a:solidFill>
              </a:rPr>
              <a:t>다.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생성된 </a:t>
            </a:r>
            <a:r>
              <a:rPr lang="ko-KR" sz="1600" dirty="0" err="1">
                <a:solidFill>
                  <a:schemeClr val="lt1"/>
                </a:solidFill>
              </a:rPr>
              <a:t>모달창에</a:t>
            </a:r>
            <a:r>
              <a:rPr lang="ko-KR" sz="1600" dirty="0">
                <a:solidFill>
                  <a:schemeClr val="lt1"/>
                </a:solidFill>
              </a:rPr>
              <a:t> </a:t>
            </a:r>
            <a:r>
              <a:rPr lang="ko-KR" sz="1600" dirty="0" err="1">
                <a:solidFill>
                  <a:schemeClr val="lt1"/>
                </a:solidFill>
              </a:rPr>
              <a:t>인증코드값을</a:t>
            </a:r>
            <a:r>
              <a:rPr lang="ko-KR" sz="1600" dirty="0">
                <a:solidFill>
                  <a:schemeClr val="lt1"/>
                </a:solidFill>
              </a:rPr>
              <a:t> 입력하면 인증이 완료되고, 인증버튼 옆에 인증이 되었다는 체크표시가 생성</a:t>
            </a:r>
            <a:r>
              <a:rPr lang="ko-KR" altLang="en-US" sz="1600" dirty="0">
                <a:solidFill>
                  <a:schemeClr val="lt1"/>
                </a:solidFill>
              </a:rPr>
              <a:t>됩니</a:t>
            </a:r>
            <a:r>
              <a:rPr lang="ko-KR" sz="1600" dirty="0">
                <a:solidFill>
                  <a:schemeClr val="lt1"/>
                </a:solidFill>
              </a:rPr>
              <a:t>다.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34280CF-10DC-F21A-C809-758215350B54}"/>
              </a:ext>
            </a:extLst>
          </p:cNvPr>
          <p:cNvSpPr/>
          <p:nvPr/>
        </p:nvSpPr>
        <p:spPr>
          <a:xfrm>
            <a:off x="5228725" y="256258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326E462-5120-D1CE-E4EA-C9571F115591}"/>
              </a:ext>
            </a:extLst>
          </p:cNvPr>
          <p:cNvSpPr/>
          <p:nvPr/>
        </p:nvSpPr>
        <p:spPr>
          <a:xfrm>
            <a:off x="5228725" y="2154179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938D26B-E86E-C706-2032-C22428C084C9}"/>
              </a:ext>
            </a:extLst>
          </p:cNvPr>
          <p:cNvSpPr/>
          <p:nvPr/>
        </p:nvSpPr>
        <p:spPr>
          <a:xfrm>
            <a:off x="6870925" y="890379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B088D29-A32A-44A6-36EC-BF988071DC8C}"/>
              </a:ext>
            </a:extLst>
          </p:cNvPr>
          <p:cNvSpPr/>
          <p:nvPr/>
        </p:nvSpPr>
        <p:spPr>
          <a:xfrm>
            <a:off x="6184952" y="5009500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6921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F6843-1780-51D1-49FD-2F1C271F66FA}"/>
              </a:ext>
            </a:extLst>
          </p:cNvPr>
          <p:cNvSpPr txBox="1"/>
          <p:nvPr/>
        </p:nvSpPr>
        <p:spPr>
          <a:xfrm>
            <a:off x="8821644" y="3070391"/>
            <a:ext cx="1951838" cy="96840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KH</a:t>
            </a: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대학교 </a:t>
            </a:r>
            <a:endParaRPr lang="en-US" altLang="ko-KR" sz="2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+mj-ea"/>
                <a:ea typeface="+mj-ea"/>
              </a:rPr>
              <a:t>학사시스템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EF5F6-D279-2CBE-23B0-70D8F478F5E0}"/>
              </a:ext>
            </a:extLst>
          </p:cNvPr>
          <p:cNvSpPr txBox="1"/>
          <p:nvPr/>
        </p:nvSpPr>
        <p:spPr>
          <a:xfrm>
            <a:off x="747342" y="2248930"/>
            <a:ext cx="52093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+mj-lt"/>
              </a:rPr>
              <a:t>단순히 겉모습만 화려한 프로젝트는 지양</a:t>
            </a:r>
            <a:endParaRPr lang="en-US" altLang="ko-KR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+mj-lt"/>
              </a:rPr>
              <a:t>새로운 기술과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기본기를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+mj-lt"/>
              </a:rPr>
              <a:t> 다시 학습</a:t>
            </a:r>
            <a:endParaRPr lang="en-US" altLang="ko-KR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+mj-lt"/>
              </a:rPr>
              <a:t>내실을 다지는 프로젝트 지향</a:t>
            </a:r>
            <a:endParaRPr lang="en-US" altLang="ko-KR" sz="2000" b="0" i="0" dirty="0">
              <a:solidFill>
                <a:schemeClr val="bg1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chemeClr val="bg1"/>
                </a:solidFill>
                <a:effectLst/>
                <a:latin typeface="+mj-lt"/>
              </a:rPr>
              <a:t>다양한 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CRUD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기능에 대한 학습 및 경험</a:t>
            </a:r>
            <a:endParaRPr lang="en-US" altLang="ko-KR" sz="2000" b="0" i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1" name="그래픽 10" descr="직선 화살표">
            <a:extLst>
              <a:ext uri="{FF2B5EF4-FFF2-40B4-BE49-F238E27FC236}">
                <a16:creationId xmlns:a16="http://schemas.microsoft.com/office/drawing/2014/main" id="{B9581904-DB98-9995-D5CB-3951634A5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846883" y="3097395"/>
            <a:ext cx="19782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6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00" y="1151155"/>
            <a:ext cx="5544325" cy="530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 rotWithShape="1">
          <a:blip r:embed="rId4">
            <a:alphaModFix/>
          </a:blip>
          <a:srcRect l="1836" t="3046" r="1990" b="4086"/>
          <a:stretch/>
        </p:blipFill>
        <p:spPr>
          <a:xfrm>
            <a:off x="6870925" y="1014150"/>
            <a:ext cx="3516800" cy="19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/>
        </p:nvSpPr>
        <p:spPr>
          <a:xfrm>
            <a:off x="385011" y="429415"/>
            <a:ext cx="728188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회원정보 수정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1" name="Google Shape;281;p38"/>
          <p:cNvSpPr/>
          <p:nvPr/>
        </p:nvSpPr>
        <p:spPr>
          <a:xfrm>
            <a:off x="6262676" y="3277843"/>
            <a:ext cx="5544323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lt1"/>
                </a:solidFill>
              </a:rPr>
              <a:t>&lt;</a:t>
            </a:r>
            <a:r>
              <a:rPr lang="ko-KR" dirty="0">
                <a:solidFill>
                  <a:schemeClr val="lt1"/>
                </a:solidFill>
              </a:rPr>
              <a:t>회원정보 수정</a:t>
            </a:r>
            <a:r>
              <a:rPr lang="en-US" altLang="ko-KR" dirty="0">
                <a:solidFill>
                  <a:schemeClr val="lt1"/>
                </a:solidFill>
              </a:rPr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회원등록 기능에서 몇가지만 수정하여 만든 화면이며, 회원정보를 보여주고 수정할 수 있습니다.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chemeClr val="lt1"/>
                </a:solidFill>
              </a:rPr>
              <a:t>입력값을</a:t>
            </a:r>
            <a:r>
              <a:rPr lang="ko-KR" dirty="0">
                <a:solidFill>
                  <a:schemeClr val="lt1"/>
                </a:solidFill>
              </a:rPr>
              <a:t> 입력하고 인증버튼을 누르면 해당 </a:t>
            </a:r>
            <a:r>
              <a:rPr lang="ko-KR" dirty="0" err="1">
                <a:solidFill>
                  <a:schemeClr val="lt1"/>
                </a:solidFill>
              </a:rPr>
              <a:t>입력값으로</a:t>
            </a:r>
            <a:r>
              <a:rPr lang="ko-KR" dirty="0">
                <a:solidFill>
                  <a:schemeClr val="lt1"/>
                </a:solidFill>
              </a:rPr>
              <a:t> 임의의 인증코드 6자리가 보내</a:t>
            </a:r>
            <a:r>
              <a:rPr lang="ko-KR" altLang="en-US" dirty="0">
                <a:solidFill>
                  <a:schemeClr val="lt1"/>
                </a:solidFill>
              </a:rPr>
              <a:t>집니</a:t>
            </a:r>
            <a:r>
              <a:rPr lang="ko-KR" dirty="0">
                <a:solidFill>
                  <a:schemeClr val="lt1"/>
                </a:solidFill>
              </a:rPr>
              <a:t>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생성된 </a:t>
            </a:r>
            <a:r>
              <a:rPr lang="ko-KR" dirty="0" err="1">
                <a:solidFill>
                  <a:schemeClr val="lt1"/>
                </a:solidFill>
              </a:rPr>
              <a:t>모달창에</a:t>
            </a:r>
            <a:r>
              <a:rPr lang="ko-KR" dirty="0">
                <a:solidFill>
                  <a:schemeClr val="lt1"/>
                </a:solidFill>
              </a:rPr>
              <a:t> </a:t>
            </a:r>
            <a:r>
              <a:rPr lang="ko-KR" dirty="0" err="1">
                <a:solidFill>
                  <a:schemeClr val="lt1"/>
                </a:solidFill>
              </a:rPr>
              <a:t>인증코드값을</a:t>
            </a:r>
            <a:r>
              <a:rPr lang="ko-KR" dirty="0">
                <a:solidFill>
                  <a:schemeClr val="lt1"/>
                </a:solidFill>
              </a:rPr>
              <a:t> 입력하면 인증이 완료되고, 인증버튼 옆에 인증이 되었다는 체크표시가 생성</a:t>
            </a:r>
            <a:r>
              <a:rPr lang="ko-KR" altLang="en-US" dirty="0">
                <a:solidFill>
                  <a:schemeClr val="lt1"/>
                </a:solidFill>
              </a:rPr>
              <a:t>됩니</a:t>
            </a:r>
            <a:r>
              <a:rPr lang="ko-KR" dirty="0">
                <a:solidFill>
                  <a:schemeClr val="lt1"/>
                </a:solidFill>
              </a:rPr>
              <a:t>다.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B6DA81-A62E-5EBE-2D4B-7859A9CC18B4}"/>
              </a:ext>
            </a:extLst>
          </p:cNvPr>
          <p:cNvSpPr/>
          <p:nvPr/>
        </p:nvSpPr>
        <p:spPr>
          <a:xfrm>
            <a:off x="5200780" y="1465302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ACFB06D-C2EA-8EA1-160C-B7E1ADAE6E8E}"/>
              </a:ext>
            </a:extLst>
          </p:cNvPr>
          <p:cNvSpPr/>
          <p:nvPr/>
        </p:nvSpPr>
        <p:spPr>
          <a:xfrm>
            <a:off x="5200780" y="2003495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C1E5CA6-9389-0FD4-16A7-FB5E355FD90C}"/>
              </a:ext>
            </a:extLst>
          </p:cNvPr>
          <p:cNvSpPr/>
          <p:nvPr/>
        </p:nvSpPr>
        <p:spPr>
          <a:xfrm>
            <a:off x="6870925" y="1039132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74DEFD-98B7-FECE-994F-0BC4CDA69D87}"/>
              </a:ext>
            </a:extLst>
          </p:cNvPr>
          <p:cNvSpPr/>
          <p:nvPr/>
        </p:nvSpPr>
        <p:spPr>
          <a:xfrm>
            <a:off x="6142076" y="4554401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/>
        </p:nvSpPr>
        <p:spPr>
          <a:xfrm>
            <a:off x="385011" y="429415"/>
            <a:ext cx="775666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비밀번호 변경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0" name="Google Shape;290;p39"/>
          <p:cNvSpPr/>
          <p:nvPr/>
        </p:nvSpPr>
        <p:spPr>
          <a:xfrm>
            <a:off x="6345800" y="3560475"/>
            <a:ext cx="5210100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lt1"/>
                </a:solidFill>
              </a:rPr>
              <a:t>&lt;</a:t>
            </a:r>
            <a:r>
              <a:rPr lang="ko-KR" dirty="0">
                <a:solidFill>
                  <a:schemeClr val="lt1"/>
                </a:solidFill>
              </a:rPr>
              <a:t>비밀번호 변경</a:t>
            </a:r>
            <a:r>
              <a:rPr lang="en-US" altLang="ko-KR" dirty="0">
                <a:solidFill>
                  <a:schemeClr val="lt1"/>
                </a:solidFill>
              </a:rPr>
              <a:t>&gt;</a:t>
            </a:r>
            <a:r>
              <a:rPr lang="ko-KR" dirty="0">
                <a:solidFill>
                  <a:schemeClr val="lt1"/>
                </a:solidFill>
              </a:rPr>
              <a:t> </a:t>
            </a:r>
            <a:endParaRPr lang="en-US" altLang="ko-KR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현재 비밀번호를 </a:t>
            </a:r>
            <a:r>
              <a:rPr lang="ko-KR" dirty="0" err="1">
                <a:solidFill>
                  <a:schemeClr val="lt1"/>
                </a:solidFill>
              </a:rPr>
              <a:t>입력받고</a:t>
            </a:r>
            <a:r>
              <a:rPr lang="ko-KR" dirty="0">
                <a:solidFill>
                  <a:schemeClr val="lt1"/>
                </a:solidFill>
              </a:rPr>
              <a:t> 새 비밀번호는 유효성을 따라서 </a:t>
            </a:r>
            <a:r>
              <a:rPr lang="ko-KR" dirty="0" err="1">
                <a:solidFill>
                  <a:schemeClr val="lt1"/>
                </a:solidFill>
              </a:rPr>
              <a:t>입력받은</a:t>
            </a:r>
            <a:r>
              <a:rPr lang="ko-KR" dirty="0">
                <a:solidFill>
                  <a:schemeClr val="lt1"/>
                </a:solidFill>
              </a:rPr>
              <a:t> 다음, 현재 비밀번호가 일치하면 새 비밀번호로 변경합니다.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00" y="1376375"/>
            <a:ext cx="5753100" cy="49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/>
        </p:nvSpPr>
        <p:spPr>
          <a:xfrm>
            <a:off x="385012" y="429415"/>
            <a:ext cx="638154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관리자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회원 관리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6345799" y="3560475"/>
            <a:ext cx="5375145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</a:rPr>
              <a:t>&lt;</a:t>
            </a:r>
            <a:r>
              <a:rPr lang="ko-KR" altLang="en-US" sz="1600" dirty="0">
                <a:solidFill>
                  <a:schemeClr val="lt1"/>
                </a:solidFill>
              </a:rPr>
              <a:t>회원관리</a:t>
            </a:r>
            <a:r>
              <a:rPr lang="en-US" altLang="ko-KR" sz="1600" dirty="0">
                <a:solidFill>
                  <a:schemeClr val="lt1"/>
                </a:solidFill>
              </a:rPr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가입한 모든 회원의 데이터가 목록으로 보여지고, 탈퇴한 회원까지 전부 조회할 수 있습니다.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회원 목록에서 체크한 회원들을 일괄 재가입 </a:t>
            </a:r>
            <a:r>
              <a:rPr lang="ko-KR" sz="1600" dirty="0" err="1">
                <a:solidFill>
                  <a:schemeClr val="lt1"/>
                </a:solidFill>
              </a:rPr>
              <a:t>or</a:t>
            </a:r>
            <a:r>
              <a:rPr lang="ko-KR" sz="1600" dirty="0">
                <a:solidFill>
                  <a:schemeClr val="lt1"/>
                </a:solidFill>
              </a:rPr>
              <a:t> 탈퇴처리가 가능하고, 목록에서 회원을 선택하면 해당 회원의 상세정보를 </a:t>
            </a:r>
            <a:r>
              <a:rPr lang="ko-KR" sz="1600" dirty="0" err="1">
                <a:solidFill>
                  <a:schemeClr val="lt1"/>
                </a:solidFill>
              </a:rPr>
              <a:t>모달창으로</a:t>
            </a:r>
            <a:r>
              <a:rPr lang="ko-KR" sz="1600" dirty="0">
                <a:solidFill>
                  <a:schemeClr val="lt1"/>
                </a:solidFill>
              </a:rPr>
              <a:t> 보여줍니다.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검색은 전체회원 / 가입회원 / 탈퇴회원, </a:t>
            </a:r>
            <a:r>
              <a:rPr lang="ko-KR" sz="1600" dirty="0" err="1">
                <a:solidFill>
                  <a:schemeClr val="lt1"/>
                </a:solidFill>
              </a:rPr>
              <a:t>직책별</a:t>
            </a:r>
            <a:r>
              <a:rPr lang="ko-KR" sz="1600" dirty="0">
                <a:solidFill>
                  <a:schemeClr val="lt1"/>
                </a:solidFill>
              </a:rPr>
              <a:t>, 성별, 이름 / 메일 / 주소 / 연락처 </a:t>
            </a:r>
            <a:r>
              <a:rPr lang="ko-KR" sz="1600" dirty="0" err="1">
                <a:solidFill>
                  <a:schemeClr val="lt1"/>
                </a:solidFill>
              </a:rPr>
              <a:t>를</a:t>
            </a:r>
            <a:r>
              <a:rPr lang="ko-KR" sz="1600" dirty="0">
                <a:solidFill>
                  <a:schemeClr val="lt1"/>
                </a:solidFill>
              </a:rPr>
              <a:t> 포함한 </a:t>
            </a:r>
            <a:r>
              <a:rPr lang="ko-KR" sz="1600" dirty="0" err="1">
                <a:solidFill>
                  <a:schemeClr val="lt1"/>
                </a:solidFill>
              </a:rPr>
              <a:t>검색값으로</a:t>
            </a:r>
            <a:r>
              <a:rPr lang="ko-KR" sz="1600" dirty="0">
                <a:solidFill>
                  <a:schemeClr val="lt1"/>
                </a:solidFill>
              </a:rPr>
              <a:t> 검색이 가능합니다.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00" y="1114425"/>
            <a:ext cx="5710999" cy="535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375" y="658025"/>
            <a:ext cx="4552950" cy="259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/>
        </p:nvSpPr>
        <p:spPr>
          <a:xfrm>
            <a:off x="385011" y="429415"/>
            <a:ext cx="828516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관리자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카테고리 관리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6503742" y="2323175"/>
            <a:ext cx="5210100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lt1"/>
                </a:solidFill>
              </a:rPr>
              <a:t>&lt;</a:t>
            </a:r>
            <a:r>
              <a:rPr lang="ko-KR" dirty="0">
                <a:solidFill>
                  <a:schemeClr val="lt1"/>
                </a:solidFill>
              </a:rPr>
              <a:t>카테고리 관리</a:t>
            </a:r>
            <a:r>
              <a:rPr lang="en-US" altLang="ko-KR" dirty="0">
                <a:solidFill>
                  <a:schemeClr val="lt1"/>
                </a:solidFill>
              </a:rPr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게시판 카테고리를 관리할 수 있습니다.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생성된 모든 카테고리를 목록으로 보여주고, 게시판 카테고리 수정 기능을 사용해서 게시판의 이름이나 사용여부를 수정할 수 있습니다.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게시판 카테고리의 이름만 적어서 추가 버튼을 누르면 간단하게 추가도 가능합니다.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00" y="1081100"/>
            <a:ext cx="5711001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/>
        </p:nvSpPr>
        <p:spPr>
          <a:xfrm>
            <a:off x="385011" y="429415"/>
            <a:ext cx="74871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실시간 채팅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6291252" y="2377937"/>
            <a:ext cx="5544737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lt1"/>
                </a:solidFill>
              </a:rPr>
              <a:t>&lt;</a:t>
            </a:r>
            <a:r>
              <a:rPr lang="ko-KR" dirty="0">
                <a:solidFill>
                  <a:schemeClr val="lt1"/>
                </a:solidFill>
              </a:rPr>
              <a:t>실시간 채팅</a:t>
            </a:r>
            <a:r>
              <a:rPr lang="en-US" altLang="ko-KR" dirty="0">
                <a:solidFill>
                  <a:schemeClr val="lt1"/>
                </a:solidFill>
              </a:rPr>
              <a:t>&gt;</a:t>
            </a:r>
            <a:r>
              <a:rPr lang="ko-KR" dirty="0">
                <a:solidFill>
                  <a:schemeClr val="lt1"/>
                </a:solidFill>
              </a:rPr>
              <a:t> </a:t>
            </a:r>
            <a:endParaRPr lang="en-US" altLang="ko-KR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웹 소켓을 사용하였고, 회원 / 비회원 구분없이 누구든 익명으로 실시간 채팅을 이용할 수 있습니다.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25" y="1200150"/>
            <a:ext cx="5419725" cy="51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/>
        </p:nvSpPr>
        <p:spPr>
          <a:xfrm>
            <a:off x="385011" y="429415"/>
            <a:ext cx="70299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학사톡</a:t>
            </a:r>
            <a:endParaRPr dirty="0"/>
          </a:p>
        </p:txBody>
      </p:sp>
      <p:sp>
        <p:nvSpPr>
          <p:cNvPr id="319" name="Google Shape;319;p43"/>
          <p:cNvSpPr/>
          <p:nvPr/>
        </p:nvSpPr>
        <p:spPr>
          <a:xfrm>
            <a:off x="6212797" y="3560475"/>
            <a:ext cx="5210100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lt1"/>
                </a:solidFill>
              </a:rPr>
              <a:t>&lt;</a:t>
            </a:r>
            <a:r>
              <a:rPr lang="ko-KR" altLang="en-US" sz="1400" dirty="0" err="1">
                <a:solidFill>
                  <a:schemeClr val="lt1"/>
                </a:solidFill>
              </a:rPr>
              <a:t>학사톡</a:t>
            </a:r>
            <a:r>
              <a:rPr lang="en-US" altLang="ko-KR" sz="1400" dirty="0">
                <a:solidFill>
                  <a:schemeClr val="lt1"/>
                </a:solidFill>
              </a:rPr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</a:rPr>
              <a:t>학사 홈페이지 </a:t>
            </a:r>
            <a:r>
              <a:rPr lang="ko-KR" sz="1400" dirty="0" err="1">
                <a:solidFill>
                  <a:schemeClr val="lt1"/>
                </a:solidFill>
              </a:rPr>
              <a:t>회원들끼리의</a:t>
            </a:r>
            <a:r>
              <a:rPr lang="ko-KR" sz="1400" dirty="0">
                <a:solidFill>
                  <a:schemeClr val="lt1"/>
                </a:solidFill>
              </a:rPr>
              <a:t> 소통을 위해 만들어진 메신저 기능입니다.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lt1"/>
                </a:solidFill>
              </a:rPr>
              <a:t>처음 </a:t>
            </a:r>
            <a:r>
              <a:rPr lang="ko-KR" sz="1400" dirty="0" err="1">
                <a:solidFill>
                  <a:schemeClr val="lt1"/>
                </a:solidFill>
              </a:rPr>
              <a:t>학사톡</a:t>
            </a:r>
            <a:r>
              <a:rPr lang="ko-KR" sz="1400" dirty="0">
                <a:solidFill>
                  <a:schemeClr val="lt1"/>
                </a:solidFill>
              </a:rPr>
              <a:t> 화면을 진입하면 </a:t>
            </a:r>
            <a:r>
              <a:rPr lang="ko-KR" sz="1400" dirty="0" err="1">
                <a:solidFill>
                  <a:schemeClr val="lt1"/>
                </a:solidFill>
              </a:rPr>
              <a:t>메세지</a:t>
            </a:r>
            <a:r>
              <a:rPr lang="ko-KR" sz="1400" dirty="0">
                <a:solidFill>
                  <a:schemeClr val="lt1"/>
                </a:solidFill>
              </a:rPr>
              <a:t> 목록이 나오고, 주고 받은 메세지가 하나도 없을 시 나오는 화면입니다.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chemeClr val="lt1"/>
                </a:solidFill>
              </a:rPr>
              <a:t>메세지</a:t>
            </a:r>
            <a:r>
              <a:rPr lang="ko-KR" sz="1400" dirty="0">
                <a:solidFill>
                  <a:schemeClr val="lt1"/>
                </a:solidFill>
              </a:rPr>
              <a:t> 보내기 탭을 누르면 메세지를 </a:t>
            </a:r>
            <a:r>
              <a:rPr lang="ko-KR" sz="1400" dirty="0" err="1">
                <a:solidFill>
                  <a:schemeClr val="lt1"/>
                </a:solidFill>
              </a:rPr>
              <a:t>보낼수</a:t>
            </a:r>
            <a:r>
              <a:rPr lang="ko-KR" sz="1400" dirty="0">
                <a:solidFill>
                  <a:schemeClr val="lt1"/>
                </a:solidFill>
              </a:rPr>
              <a:t> 있는 화면을 보여주고, </a:t>
            </a:r>
            <a:r>
              <a:rPr lang="ko-KR" sz="1400" dirty="0" err="1">
                <a:solidFill>
                  <a:schemeClr val="lt1"/>
                </a:solidFill>
              </a:rPr>
              <a:t>받는사람</a:t>
            </a:r>
            <a:r>
              <a:rPr lang="ko-KR" sz="1400" dirty="0">
                <a:solidFill>
                  <a:schemeClr val="lt1"/>
                </a:solidFill>
              </a:rPr>
              <a:t> 탭에 이름을 입력하면 실시간으로 해당 단어를 포함하는 회원 목록을 보여줍니다.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err="1">
                <a:solidFill>
                  <a:schemeClr val="lt1"/>
                </a:solidFill>
              </a:rPr>
              <a:t>받는사람을</a:t>
            </a:r>
            <a:r>
              <a:rPr lang="ko-KR" sz="1400" dirty="0">
                <a:solidFill>
                  <a:schemeClr val="lt1"/>
                </a:solidFill>
              </a:rPr>
              <a:t> 선택하고 </a:t>
            </a:r>
            <a:r>
              <a:rPr lang="ko-KR" sz="1400" dirty="0" err="1">
                <a:solidFill>
                  <a:schemeClr val="lt1"/>
                </a:solidFill>
              </a:rPr>
              <a:t>메세지</a:t>
            </a:r>
            <a:r>
              <a:rPr lang="ko-KR" sz="1400" dirty="0">
                <a:solidFill>
                  <a:schemeClr val="lt1"/>
                </a:solidFill>
              </a:rPr>
              <a:t> 내용을 적어 보내면 메세지가 전송됩니다.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3914775"/>
            <a:ext cx="4742650" cy="24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50" y="1145675"/>
            <a:ext cx="4742649" cy="26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1050" y="457213"/>
            <a:ext cx="3760429" cy="28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15D30FE-010B-FE11-76CF-B229D9F54675}"/>
              </a:ext>
            </a:extLst>
          </p:cNvPr>
          <p:cNvSpPr/>
          <p:nvPr/>
        </p:nvSpPr>
        <p:spPr>
          <a:xfrm>
            <a:off x="8884875" y="492349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48CCE90-B413-6905-0EE8-BE0D42BE6CD5}"/>
              </a:ext>
            </a:extLst>
          </p:cNvPr>
          <p:cNvSpPr/>
          <p:nvPr/>
        </p:nvSpPr>
        <p:spPr>
          <a:xfrm>
            <a:off x="4962930" y="1197677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FA0B534-D845-EF7A-1B6F-6AEBC426496B}"/>
              </a:ext>
            </a:extLst>
          </p:cNvPr>
          <p:cNvSpPr/>
          <p:nvPr/>
        </p:nvSpPr>
        <p:spPr>
          <a:xfrm>
            <a:off x="4962929" y="4022350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A2C4443-2DA4-96AD-068D-EDFE7F72CC10}"/>
              </a:ext>
            </a:extLst>
          </p:cNvPr>
          <p:cNvSpPr/>
          <p:nvPr/>
        </p:nvSpPr>
        <p:spPr>
          <a:xfrm>
            <a:off x="6096000" y="4410984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B1F20AD-D841-3BD3-633D-AE7D2CD2743E}"/>
              </a:ext>
            </a:extLst>
          </p:cNvPr>
          <p:cNvSpPr/>
          <p:nvPr/>
        </p:nvSpPr>
        <p:spPr>
          <a:xfrm>
            <a:off x="6096000" y="5042757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F9806A6-3E45-680C-E4AB-0D4C332B7FF5}"/>
              </a:ext>
            </a:extLst>
          </p:cNvPr>
          <p:cNvSpPr/>
          <p:nvPr/>
        </p:nvSpPr>
        <p:spPr>
          <a:xfrm>
            <a:off x="6096000" y="5898968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3</a:t>
            </a:r>
            <a:endParaRPr lang="ko-KR" altLang="en-US" dirty="0">
              <a:solidFill>
                <a:srgbClr val="214099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11" y="2190350"/>
            <a:ext cx="5731850" cy="435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384" y="1145225"/>
            <a:ext cx="9312976" cy="62211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4"/>
          <p:cNvSpPr txBox="1"/>
          <p:nvPr/>
        </p:nvSpPr>
        <p:spPr>
          <a:xfrm>
            <a:off x="385011" y="429415"/>
            <a:ext cx="64147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학사톡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6387362" y="2853893"/>
            <a:ext cx="5394688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chemeClr val="lt1"/>
                </a:solidFill>
              </a:rPr>
              <a:t>인터셉터</a:t>
            </a:r>
            <a:r>
              <a:rPr lang="ko-KR" dirty="0">
                <a:solidFill>
                  <a:schemeClr val="lt1"/>
                </a:solidFill>
              </a:rPr>
              <a:t> 기능을 사용하여, 사용자가 비동기 요청을 제외한 요청을 </a:t>
            </a:r>
            <a:r>
              <a:rPr lang="ko-KR" dirty="0" err="1">
                <a:solidFill>
                  <a:schemeClr val="lt1"/>
                </a:solidFill>
              </a:rPr>
              <a:t>보낼때마다</a:t>
            </a:r>
            <a:r>
              <a:rPr lang="ko-KR" dirty="0">
                <a:solidFill>
                  <a:schemeClr val="lt1"/>
                </a:solidFill>
              </a:rPr>
              <a:t> </a:t>
            </a:r>
            <a:r>
              <a:rPr lang="ko-KR" dirty="0" err="1">
                <a:solidFill>
                  <a:schemeClr val="lt1"/>
                </a:solidFill>
              </a:rPr>
              <a:t>메세지</a:t>
            </a:r>
            <a:r>
              <a:rPr lang="ko-KR" dirty="0">
                <a:solidFill>
                  <a:schemeClr val="lt1"/>
                </a:solidFill>
              </a:rPr>
              <a:t> 수신여부를 체크하여 미확인 메세지가 있으면 알림을 표시합니다.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최신 </a:t>
            </a:r>
            <a:r>
              <a:rPr lang="ko-KR" dirty="0" err="1">
                <a:solidFill>
                  <a:schemeClr val="lt1"/>
                </a:solidFill>
              </a:rPr>
              <a:t>메세지</a:t>
            </a:r>
            <a:r>
              <a:rPr lang="ko-KR" dirty="0">
                <a:solidFill>
                  <a:schemeClr val="lt1"/>
                </a:solidFill>
              </a:rPr>
              <a:t> 순으로 목록을 보여주고, 당일을 기준으로 시간 </a:t>
            </a:r>
            <a:r>
              <a:rPr lang="ko-KR" dirty="0" err="1">
                <a:solidFill>
                  <a:schemeClr val="lt1"/>
                </a:solidFill>
              </a:rPr>
              <a:t>or</a:t>
            </a:r>
            <a:r>
              <a:rPr lang="ko-KR" dirty="0">
                <a:solidFill>
                  <a:schemeClr val="lt1"/>
                </a:solidFill>
              </a:rPr>
              <a:t> 날짜를 표시합니다.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solidFill>
                  <a:schemeClr val="lt1"/>
                </a:solidFill>
              </a:rPr>
              <a:t>메세지</a:t>
            </a:r>
            <a:r>
              <a:rPr lang="ko-KR" dirty="0">
                <a:solidFill>
                  <a:schemeClr val="lt1"/>
                </a:solidFill>
              </a:rPr>
              <a:t> 목록에서 </a:t>
            </a:r>
            <a:r>
              <a:rPr lang="ko-KR" dirty="0" err="1">
                <a:solidFill>
                  <a:schemeClr val="lt1"/>
                </a:solidFill>
              </a:rPr>
              <a:t>메세지</a:t>
            </a:r>
            <a:r>
              <a:rPr lang="ko-KR" dirty="0">
                <a:solidFill>
                  <a:schemeClr val="lt1"/>
                </a:solidFill>
              </a:rPr>
              <a:t> 미확인 여부를 체크하여 표시해주고, </a:t>
            </a:r>
            <a:r>
              <a:rPr lang="ko-KR" dirty="0" err="1">
                <a:solidFill>
                  <a:schemeClr val="lt1"/>
                </a:solidFill>
              </a:rPr>
              <a:t>메세지</a:t>
            </a:r>
            <a:r>
              <a:rPr lang="ko-KR" dirty="0">
                <a:solidFill>
                  <a:schemeClr val="lt1"/>
                </a:solidFill>
              </a:rPr>
              <a:t> 상세내용 창에서도 상대가 </a:t>
            </a:r>
            <a:r>
              <a:rPr lang="ko-KR" dirty="0" err="1">
                <a:solidFill>
                  <a:schemeClr val="lt1"/>
                </a:solidFill>
              </a:rPr>
              <a:t>읽지않은</a:t>
            </a:r>
            <a:r>
              <a:rPr lang="ko-KR" dirty="0">
                <a:solidFill>
                  <a:schemeClr val="lt1"/>
                </a:solidFill>
              </a:rPr>
              <a:t> 메세지는 아이콘으로 표시해줍니다.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17E20F-83ED-68B3-A0D0-8A5850B4EA76}"/>
              </a:ext>
            </a:extLst>
          </p:cNvPr>
          <p:cNvSpPr/>
          <p:nvPr/>
        </p:nvSpPr>
        <p:spPr>
          <a:xfrm>
            <a:off x="6576075" y="1344258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41AF1B0-DA5B-4C67-5A6C-EFD54A85BFA6}"/>
              </a:ext>
            </a:extLst>
          </p:cNvPr>
          <p:cNvSpPr/>
          <p:nvPr/>
        </p:nvSpPr>
        <p:spPr>
          <a:xfrm>
            <a:off x="5670193" y="220177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634B1DB-6695-C074-0CD7-7A0A3B6AD23F}"/>
              </a:ext>
            </a:extLst>
          </p:cNvPr>
          <p:cNvSpPr/>
          <p:nvPr/>
        </p:nvSpPr>
        <p:spPr>
          <a:xfrm>
            <a:off x="6266762" y="2759040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8EC6170-C8B6-EB81-B2B2-38BD50CF26AE}"/>
              </a:ext>
            </a:extLst>
          </p:cNvPr>
          <p:cNvSpPr/>
          <p:nvPr/>
        </p:nvSpPr>
        <p:spPr>
          <a:xfrm>
            <a:off x="6266762" y="4130451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/>
        </p:nvSpPr>
        <p:spPr>
          <a:xfrm>
            <a:off x="385012" y="429415"/>
            <a:ext cx="743726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게시판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목록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1" name="Google Shape;341;p45"/>
          <p:cNvSpPr/>
          <p:nvPr/>
        </p:nvSpPr>
        <p:spPr>
          <a:xfrm>
            <a:off x="6395676" y="2337450"/>
            <a:ext cx="5210100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lt1"/>
                </a:solidFill>
              </a:rPr>
              <a:t>&lt;</a:t>
            </a:r>
            <a:r>
              <a:rPr lang="ko-KR" altLang="en-US" dirty="0">
                <a:solidFill>
                  <a:schemeClr val="lt1"/>
                </a:solidFill>
              </a:rPr>
              <a:t>게시판</a:t>
            </a:r>
            <a:r>
              <a:rPr lang="en-US" altLang="ko-KR" dirty="0">
                <a:solidFill>
                  <a:schemeClr val="lt1"/>
                </a:solidFill>
              </a:rPr>
              <a:t>(</a:t>
            </a:r>
            <a:r>
              <a:rPr lang="ko-KR" altLang="en-US" dirty="0">
                <a:solidFill>
                  <a:schemeClr val="lt1"/>
                </a:solidFill>
              </a:rPr>
              <a:t>목록</a:t>
            </a:r>
            <a:r>
              <a:rPr lang="en-US" altLang="ko-KR" dirty="0">
                <a:solidFill>
                  <a:schemeClr val="lt1"/>
                </a:solidFill>
              </a:rPr>
              <a:t>)&gt;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해당 게시판 카테고리를 상단에 표기하고, 해당 게시판의 게시글을 페이지당 10개씩 보여줍니다.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공지사항은 최대 5개까지 최신순으로 해당 게시판의 공지사항을 보여주고, </a:t>
            </a:r>
            <a:r>
              <a:rPr lang="ko-KR" dirty="0" err="1">
                <a:solidFill>
                  <a:schemeClr val="lt1"/>
                </a:solidFill>
              </a:rPr>
              <a:t>비밀글과</a:t>
            </a:r>
            <a:r>
              <a:rPr lang="ko-KR" dirty="0">
                <a:solidFill>
                  <a:schemeClr val="lt1"/>
                </a:solidFill>
              </a:rPr>
              <a:t> 파일첨부는 아이콘을 따로 표시하여 나타냅니다.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검색은 </a:t>
            </a:r>
            <a:r>
              <a:rPr lang="ko-KR" dirty="0" err="1">
                <a:solidFill>
                  <a:schemeClr val="lt1"/>
                </a:solidFill>
              </a:rPr>
              <a:t>비밀글제외</a:t>
            </a:r>
            <a:r>
              <a:rPr lang="ko-KR" dirty="0">
                <a:solidFill>
                  <a:schemeClr val="lt1"/>
                </a:solidFill>
              </a:rPr>
              <a:t> 여부, 제목 + 내용 / 제목 / 내용 / 작성자 / 댓글내용 / 댓글작성자 </a:t>
            </a:r>
            <a:r>
              <a:rPr lang="ko-KR" dirty="0" err="1">
                <a:solidFill>
                  <a:schemeClr val="lt1"/>
                </a:solidFill>
              </a:rPr>
              <a:t>를</a:t>
            </a:r>
            <a:r>
              <a:rPr lang="ko-KR" dirty="0">
                <a:solidFill>
                  <a:schemeClr val="lt1"/>
                </a:solidFill>
              </a:rPr>
              <a:t> 포함한 검색 결과값을 보여줍니다.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14425"/>
            <a:ext cx="5791199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/>
        </p:nvSpPr>
        <p:spPr>
          <a:xfrm>
            <a:off x="385012" y="429415"/>
            <a:ext cx="84431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게시판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상세화면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8" name="Google Shape;348;p46"/>
          <p:cNvSpPr/>
          <p:nvPr/>
        </p:nvSpPr>
        <p:spPr>
          <a:xfrm>
            <a:off x="6334127" y="2358887"/>
            <a:ext cx="5386818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</a:rPr>
              <a:t>&lt;</a:t>
            </a:r>
            <a:r>
              <a:rPr lang="ko-KR" altLang="en-US" sz="1600" dirty="0">
                <a:solidFill>
                  <a:schemeClr val="lt1"/>
                </a:solidFill>
              </a:rPr>
              <a:t>게시판</a:t>
            </a:r>
            <a:r>
              <a:rPr lang="en-US" altLang="ko-KR" sz="1600" dirty="0">
                <a:solidFill>
                  <a:schemeClr val="lt1"/>
                </a:solidFill>
              </a:rPr>
              <a:t>(</a:t>
            </a:r>
            <a:r>
              <a:rPr lang="ko-KR" altLang="en-US" sz="1600" dirty="0">
                <a:solidFill>
                  <a:schemeClr val="lt1"/>
                </a:solidFill>
              </a:rPr>
              <a:t>상세화면</a:t>
            </a:r>
            <a:r>
              <a:rPr lang="en-US" altLang="ko-KR" sz="1600" dirty="0">
                <a:solidFill>
                  <a:schemeClr val="lt1"/>
                </a:solidFill>
              </a:rPr>
              <a:t>)&gt;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상단에는 게시글 카테고리, 작성자, 조회수, 제목, 최근 작성(수정)날짜 를 표시합니다.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중단에는 게시글 내용과 첨부파일을 보여주며, 첨부파일은 다운로드 버튼을 누르면 다운로드가 가능합니다.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하단에는 댓글 목록과 로그인 시 댓글을 작성할 수 있고, </a:t>
            </a:r>
            <a:r>
              <a:rPr lang="ko-KR" sz="1600" dirty="0" err="1">
                <a:solidFill>
                  <a:schemeClr val="lt1"/>
                </a:solidFill>
              </a:rPr>
              <a:t>비밀댓글</a:t>
            </a:r>
            <a:r>
              <a:rPr lang="ko-KR" sz="1600" dirty="0">
                <a:solidFill>
                  <a:schemeClr val="lt1"/>
                </a:solidFill>
              </a:rPr>
              <a:t> 설정도 가능합니다.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댓글 목록도 </a:t>
            </a:r>
            <a:r>
              <a:rPr lang="ko-KR" sz="1600" dirty="0" err="1">
                <a:solidFill>
                  <a:schemeClr val="lt1"/>
                </a:solidFill>
              </a:rPr>
              <a:t>페이징</a:t>
            </a:r>
            <a:r>
              <a:rPr lang="ko-KR" sz="1600" dirty="0">
                <a:solidFill>
                  <a:schemeClr val="lt1"/>
                </a:solidFill>
              </a:rPr>
              <a:t> 처리하여 10개씩 볼 수 있습니다.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00" y="1157300"/>
            <a:ext cx="5472875" cy="519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/>
        </p:nvSpPr>
        <p:spPr>
          <a:xfrm>
            <a:off x="385011" y="429415"/>
            <a:ext cx="826853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게시판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글쓰기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5" name="Google Shape;3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00" y="1166825"/>
            <a:ext cx="5711001" cy="51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/>
          <p:nvPr/>
        </p:nvSpPr>
        <p:spPr>
          <a:xfrm>
            <a:off x="6320861" y="3385907"/>
            <a:ext cx="5210100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lt1"/>
                </a:solidFill>
              </a:rPr>
              <a:t>&lt;</a:t>
            </a:r>
            <a:r>
              <a:rPr lang="ko-KR" altLang="en-US" sz="1600" dirty="0">
                <a:solidFill>
                  <a:schemeClr val="lt1"/>
                </a:solidFill>
              </a:rPr>
              <a:t>게시판</a:t>
            </a:r>
            <a:r>
              <a:rPr lang="en-US" altLang="ko-KR" sz="1600" dirty="0">
                <a:solidFill>
                  <a:schemeClr val="lt1"/>
                </a:solidFill>
              </a:rPr>
              <a:t>(</a:t>
            </a:r>
            <a:r>
              <a:rPr lang="ko-KR" altLang="en-US" sz="1600" dirty="0">
                <a:solidFill>
                  <a:schemeClr val="lt1"/>
                </a:solidFill>
              </a:rPr>
              <a:t>글쓰기</a:t>
            </a:r>
            <a:r>
              <a:rPr lang="en-US" altLang="ko-KR" sz="1600" dirty="0">
                <a:solidFill>
                  <a:schemeClr val="lt1"/>
                </a:solidFill>
              </a:rPr>
              <a:t>)&gt;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글쓰기 화면으로 이동하면, 게시글을 작성하는 회원의 작성권한이 있는 게시판 목록을 상단에서 선택할 수 있습니다.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공지사항과 </a:t>
            </a:r>
            <a:r>
              <a:rPr lang="ko-KR" sz="1600" dirty="0" err="1">
                <a:solidFill>
                  <a:schemeClr val="lt1"/>
                </a:solidFill>
              </a:rPr>
              <a:t>비밀글</a:t>
            </a:r>
            <a:r>
              <a:rPr lang="ko-KR" sz="1600" dirty="0">
                <a:solidFill>
                  <a:schemeClr val="lt1"/>
                </a:solidFill>
              </a:rPr>
              <a:t> 여부를 체크할 수 있으며, 공지사항 선택 시 </a:t>
            </a:r>
            <a:r>
              <a:rPr lang="ko-KR" sz="1600" dirty="0" err="1">
                <a:solidFill>
                  <a:schemeClr val="lt1"/>
                </a:solidFill>
              </a:rPr>
              <a:t>비밀글</a:t>
            </a:r>
            <a:r>
              <a:rPr lang="ko-KR" sz="1600" dirty="0">
                <a:solidFill>
                  <a:schemeClr val="lt1"/>
                </a:solidFill>
              </a:rPr>
              <a:t> 기능은 선택할 수 없습니다.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</a:rPr>
              <a:t>파일 등록은 용량(10MB)을 초과하지 않는 모든 파일이 등록 가능하며, 파일추가 버튼으로 다중 파일 등록이 가능합니다.</a:t>
            </a:r>
            <a:endParaRPr sz="1600" dirty="0">
              <a:solidFill>
                <a:schemeClr val="lt1"/>
              </a:solidFill>
            </a:endParaRPr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800" y="1166825"/>
            <a:ext cx="521010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5710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프로젝트 개요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개발환경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4B9A0A-11E2-4E9A-AF39-FA0E96EF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59" y="1532088"/>
            <a:ext cx="2610116" cy="10987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AAA8E63-53D7-1EC2-8F8C-608C89CD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42" y="3147268"/>
            <a:ext cx="1399475" cy="11644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C10E56-EEE6-CD18-B52F-372341773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477" y="1543573"/>
            <a:ext cx="1191187" cy="12067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C48CC3-A337-9314-B2EC-F393E6C61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704" y="1564597"/>
            <a:ext cx="1406344" cy="116445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7189218-181E-0901-DC27-826AA61F0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347" y="3139517"/>
            <a:ext cx="1883049" cy="11644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AD2C9BB-FA87-9BA3-F082-88DAEE2F9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1802" y="3363613"/>
            <a:ext cx="1662043" cy="94035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44522A6-C578-0355-6DF9-9E774C178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5093" y="1663033"/>
            <a:ext cx="1007962" cy="96780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9350F7-D825-BE1F-276C-DF9A08049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1124" y="4688551"/>
            <a:ext cx="1564367" cy="116445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0EE47EE-09C8-03CC-2BB6-3DE93A10B9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3975" y="3382371"/>
            <a:ext cx="1883049" cy="9678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6FA8D8F-5475-7E2C-3A96-8AE53BF743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3257" y="4833245"/>
            <a:ext cx="1638700" cy="83755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F92AFFE-E638-38B3-7562-B558E3D1FE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3915" y="4833245"/>
            <a:ext cx="1221182" cy="83755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95F4BE-E1B3-9CA4-7F8E-B6A6D1456D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06017" y="4722880"/>
            <a:ext cx="929967" cy="100436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D9EA710-0B1F-4151-F9C9-D9E54529CD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2470" y="4800598"/>
            <a:ext cx="999687" cy="94035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BDCB765-8FD0-C1DB-CD8F-36F496EF89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0526" y="3229287"/>
            <a:ext cx="1061146" cy="11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04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/>
        </p:nvSpPr>
        <p:spPr>
          <a:xfrm>
            <a:off x="385011" y="429415"/>
            <a:ext cx="776977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게시판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글 수정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3" name="Google Shape;363;p48"/>
          <p:cNvSpPr/>
          <p:nvPr/>
        </p:nvSpPr>
        <p:spPr>
          <a:xfrm>
            <a:off x="6362426" y="2366025"/>
            <a:ext cx="5210100" cy="27927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lt1"/>
                </a:solidFill>
              </a:rPr>
              <a:t>&lt;</a:t>
            </a:r>
            <a:r>
              <a:rPr lang="ko-KR" altLang="en-US" dirty="0">
                <a:solidFill>
                  <a:schemeClr val="lt1"/>
                </a:solidFill>
              </a:rPr>
              <a:t>게시판</a:t>
            </a:r>
            <a:r>
              <a:rPr lang="en-US" altLang="ko-KR" dirty="0">
                <a:solidFill>
                  <a:schemeClr val="lt1"/>
                </a:solidFill>
              </a:rPr>
              <a:t>(</a:t>
            </a:r>
            <a:r>
              <a:rPr lang="ko-KR" altLang="en-US" dirty="0">
                <a:solidFill>
                  <a:schemeClr val="lt1"/>
                </a:solidFill>
              </a:rPr>
              <a:t>글 수정</a:t>
            </a:r>
            <a:r>
              <a:rPr lang="en-US" altLang="ko-KR" dirty="0">
                <a:solidFill>
                  <a:schemeClr val="lt1"/>
                </a:solidFill>
              </a:rPr>
              <a:t>)&gt;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글쓰기 화면에서 해당 게시글의 정보를 가져온 화면입니다.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해당 </a:t>
            </a:r>
            <a:r>
              <a:rPr lang="ko-KR" dirty="0" err="1">
                <a:solidFill>
                  <a:schemeClr val="lt1"/>
                </a:solidFill>
              </a:rPr>
              <a:t>게시글에</a:t>
            </a:r>
            <a:r>
              <a:rPr lang="ko-KR" dirty="0">
                <a:solidFill>
                  <a:schemeClr val="lt1"/>
                </a:solidFill>
              </a:rPr>
              <a:t> 첨부된 파일들을 썸네일을 포함하여 보여줍니다.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00" y="1171575"/>
            <a:ext cx="5711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/>
        </p:nvSpPr>
        <p:spPr>
          <a:xfrm>
            <a:off x="385012" y="429415"/>
            <a:ext cx="870911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공통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웹게임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0" name="Google Shape;370;p49"/>
          <p:cNvSpPr/>
          <p:nvPr/>
        </p:nvSpPr>
        <p:spPr>
          <a:xfrm>
            <a:off x="6345800" y="3560476"/>
            <a:ext cx="5210100" cy="1400176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lt1"/>
                </a:solidFill>
              </a:rPr>
              <a:t>&lt;</a:t>
            </a:r>
            <a:r>
              <a:rPr lang="ko-KR" altLang="en-US" dirty="0">
                <a:solidFill>
                  <a:schemeClr val="lt1"/>
                </a:solidFill>
              </a:rPr>
              <a:t>웹게임</a:t>
            </a:r>
            <a:r>
              <a:rPr lang="en-US" altLang="ko-KR" dirty="0">
                <a:solidFill>
                  <a:schemeClr val="lt1"/>
                </a:solidFill>
              </a:rPr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</a:rPr>
              <a:t>HTML, CSS, </a:t>
            </a:r>
            <a:r>
              <a:rPr lang="ko-KR" dirty="0" err="1">
                <a:solidFill>
                  <a:schemeClr val="lt1"/>
                </a:solidFill>
              </a:rPr>
              <a:t>JavaScript</a:t>
            </a:r>
            <a:r>
              <a:rPr lang="ko-KR" dirty="0">
                <a:solidFill>
                  <a:schemeClr val="lt1"/>
                </a:solidFill>
              </a:rPr>
              <a:t>, </a:t>
            </a:r>
            <a:r>
              <a:rPr lang="ko-KR" dirty="0" err="1">
                <a:solidFill>
                  <a:schemeClr val="lt1"/>
                </a:solidFill>
              </a:rPr>
              <a:t>jQuery</a:t>
            </a:r>
            <a:r>
              <a:rPr lang="ko-KR" dirty="0">
                <a:solidFill>
                  <a:schemeClr val="lt1"/>
                </a:solidFill>
              </a:rPr>
              <a:t> 를 사용하여 재밌게 </a:t>
            </a:r>
            <a:r>
              <a:rPr lang="ko-KR" dirty="0" err="1">
                <a:solidFill>
                  <a:schemeClr val="lt1"/>
                </a:solidFill>
              </a:rPr>
              <a:t>즐길수</a:t>
            </a:r>
            <a:r>
              <a:rPr lang="ko-KR" dirty="0">
                <a:solidFill>
                  <a:schemeClr val="lt1"/>
                </a:solidFill>
              </a:rPr>
              <a:t> 있는 간단한 웹게임을 만들었습니다.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71" name="Google Shape;3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00" y="1139125"/>
            <a:ext cx="5329999" cy="24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00" y="3743325"/>
            <a:ext cx="5330000" cy="260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800" y="1139125"/>
            <a:ext cx="52101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10396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등록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9" y="1219143"/>
            <a:ext cx="7953160" cy="461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B5CBE-1496-744C-E7D7-3F5183F5F492}"/>
              </a:ext>
            </a:extLst>
          </p:cNvPr>
          <p:cNvSpPr txBox="1"/>
          <p:nvPr/>
        </p:nvSpPr>
        <p:spPr>
          <a:xfrm>
            <a:off x="8709449" y="2133543"/>
            <a:ext cx="3319640" cy="313932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현재 날짜의 속하는 학기를 자동으로 가져옵니다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AJAX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이용해 단과대의 선택에 따라 선택한 단과에 속해 있는 학과가 나타납니다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강의 요일은 최대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 까지 입력 할 수 있고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시작교시 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보다 끝나는 교시가 빠를 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 없습니다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8518368" y="2182526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8518368" y="3021844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6C8AA8C-DABF-E2E9-1B21-0B0A2731E0AF}"/>
              </a:ext>
            </a:extLst>
          </p:cNvPr>
          <p:cNvSpPr/>
          <p:nvPr/>
        </p:nvSpPr>
        <p:spPr>
          <a:xfrm>
            <a:off x="8530675" y="4105700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3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4338221" y="2468255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3407966" y="2580278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6174908" y="3301466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410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7315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등록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2" y="1014190"/>
            <a:ext cx="6842767" cy="54496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35" y="1014190"/>
            <a:ext cx="3784652" cy="1002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EB5CBE-1496-744C-E7D7-3F5183F5F492}"/>
              </a:ext>
            </a:extLst>
          </p:cNvPr>
          <p:cNvSpPr txBox="1"/>
          <p:nvPr/>
        </p:nvSpPr>
        <p:spPr>
          <a:xfrm>
            <a:off x="7913746" y="2785109"/>
            <a:ext cx="3893242" cy="286232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Validate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통해 이름값은 필수입력이고 최대인원은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1~60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벗어나게 입력할 수 없습니다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Validate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통해 요일은 중복으로 넣을 수 없습니다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해당요일에 이미 강의가 있다면 강의를 등록 할 수 없습니다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7700509" y="2847219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7700510" y="3938353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C8AA8C-DABF-E2E9-1B21-0B0A2731E0AF}"/>
              </a:ext>
            </a:extLst>
          </p:cNvPr>
          <p:cNvSpPr/>
          <p:nvPr/>
        </p:nvSpPr>
        <p:spPr>
          <a:xfrm>
            <a:off x="7700510" y="4767852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3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3865256" y="1531904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7845329" y="1673199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3865256" y="362700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039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765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목록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0" y="1172815"/>
            <a:ext cx="5529500" cy="2761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B5CBE-1496-744C-E7D7-3F5183F5F492}"/>
              </a:ext>
            </a:extLst>
          </p:cNvPr>
          <p:cNvSpPr txBox="1"/>
          <p:nvPr/>
        </p:nvSpPr>
        <p:spPr>
          <a:xfrm>
            <a:off x="6850598" y="2812085"/>
            <a:ext cx="4461642" cy="452431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AJAX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를 통해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강의에 상태 또는 학기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강의명 등으로 강의를 검색 할 수 있습니다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폐강 클릭 시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ALERT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창이 뜨고 확인을 누르면 강의 상태가 폐강으로 바뀌며 시간표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수강신청 등에서 폐강된 강의가 제외됩니다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rPr>
              <a:t>강의를 클릭 시 해당 강의를 듣고 있는 학생을 확인 할 수 있고 그 학생들에게 성적을 줄 수 있다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rPr>
              <a:t>성적을 입력 시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F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rPr>
              <a:t>가 아니라면 학점도 자동으로 등록됩니다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6625746" y="2883891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6621603" y="3975524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6C8AA8C-DABF-E2E9-1B21-0B0A2731E0AF}"/>
              </a:ext>
            </a:extLst>
          </p:cNvPr>
          <p:cNvSpPr/>
          <p:nvPr/>
        </p:nvSpPr>
        <p:spPr>
          <a:xfrm>
            <a:off x="6625746" y="5346822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3</a:t>
            </a:r>
            <a:endParaRPr lang="ko-KR" altLang="en-US" dirty="0">
              <a:solidFill>
                <a:srgbClr val="214099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9" y="4097244"/>
            <a:ext cx="5529501" cy="23926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98" y="1172815"/>
            <a:ext cx="4339823" cy="123571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5855529" y="1562322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5855528" y="2175875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9532959" y="2015518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4937234" y="4819417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726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6634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교수 시간표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2" y="1014190"/>
            <a:ext cx="6923329" cy="33271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2" y="4717674"/>
            <a:ext cx="5566571" cy="1519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67885" y="3742890"/>
            <a:ext cx="4404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자동으로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로그인한 교수의 시간표를 만들어서 보여줍니다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PDF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 버튼 클릭 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창이 뜨고 확인 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PDF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를 이용해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PDF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다운합니다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431" y="951128"/>
            <a:ext cx="4404330" cy="24886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7394339" y="3825940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7404202" y="5049534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1167839" y="109033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7019894" y="109033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3846676" y="576561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1366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6464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학적 변동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0766" y="4645109"/>
            <a:ext cx="6110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승인 거절 또는 승인 완료 버튼으로 복학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휴학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자퇴 신청을 처리를 할 수 있습니다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체크박스에 체크된 신청들을 전부 일괄 승인 또는 거절 할 수 있습니다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5226110" y="4705999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5206982" y="5635453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1223347"/>
            <a:ext cx="10594848" cy="32501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" y="4937269"/>
            <a:ext cx="4276239" cy="115468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9283139" y="2147608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9395006" y="2580811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66516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6198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 변동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2" y="4804439"/>
            <a:ext cx="4191585" cy="11526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2" y="1047444"/>
            <a:ext cx="10782764" cy="34874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05041" y="4702259"/>
            <a:ext cx="6110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승인 거절 또는 승인 완료 버튼으로 해당 신청에 대해 전과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복수전공 신청을 처리를 할 수 있습니다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체크박스에 체크된 신청들을 전부 일괄 승인 또는 거절 할 수 있습니다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5140385" y="4763149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5121257" y="5692603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9426014" y="198568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9537881" y="2418886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871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2" y="1034116"/>
            <a:ext cx="7484127" cy="35142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011" y="429415"/>
            <a:ext cx="6410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신청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98505" y="1094283"/>
            <a:ext cx="3576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학과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강의 명으로 강의를 검색할 수 있습니다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수강 신청 버튼 클릭 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ALERT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창이 뜨며 학인 시 수강신청을 할 수 있습니다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신청완료 시 신청 완료라는 문구가 뜨고 강의가 최대인원이 되었을 때 버튼이 비활성화 됩니다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8033272" y="1169020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8018196" y="2076208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8018196" y="3300950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3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7603909" y="2567188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6795305" y="3288301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7129179" y="120118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67" y="4737653"/>
            <a:ext cx="6644657" cy="183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4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6681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성적 조회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2" y="1014190"/>
            <a:ext cx="8254491" cy="39865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2" y="5296780"/>
            <a:ext cx="8254491" cy="995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72509" y="1819474"/>
            <a:ext cx="28585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학기 성적을 검색할 수 있습니다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교수가 등록하지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않은 성적은 미등록으로 나옵니다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8783887" y="1875574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8760498" y="2799388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7187918" y="1437107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6812062" y="2919179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803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6892" y="3075057"/>
            <a:ext cx="6618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팀 구성 및 프로젝트 일정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76258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7492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교수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학생 시간표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4" y="1014190"/>
            <a:ext cx="7484504" cy="3757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34" y="1014190"/>
            <a:ext cx="3586991" cy="28544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94434" y="4112522"/>
            <a:ext cx="37378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AJAX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를 사용하여 자동으로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로그인한 교수의 시간표를 만들어서 보여줍니다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PDF 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다운 버튼 클릭 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ALERT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창이 뜨고 확인 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JSPDF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를 이용해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PDF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를 </a:t>
            </a:r>
            <a:r>
              <a:rPr lang="ko-KR" altLang="en-US" sz="200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다운합니다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</a:p>
          <a:p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7871586" y="4198351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7877234" y="5398330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2" y="4878255"/>
            <a:ext cx="5566571" cy="151931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6814187" y="1047631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1043598" y="1047631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3812021" y="5619764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251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6564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차트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20" y="1014190"/>
            <a:ext cx="6249272" cy="32770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2" y="1014190"/>
            <a:ext cx="4582223" cy="4590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0766" y="4501641"/>
            <a:ext cx="6110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AJAX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를 사용하여 현재 학생의 재적 상태 데이터를 가져와서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chart.js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를 통해 차트를 만들었습니다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최근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5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년간의 학생의 취업률 데이터를 가져와 타 대학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, 20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대 취업률을 비교하는 차트를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chart.js</a:t>
            </a: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로 만들었습니다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5226110" y="4554218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5206982" y="5516924"/>
            <a:ext cx="241200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5685993" y="1155127"/>
            <a:ext cx="281483" cy="281874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3703090" y="1155127"/>
            <a:ext cx="281483" cy="281874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750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4186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학사팀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CFEEE-C85D-091E-C138-C83FE03D4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5" t="8430" r="61403"/>
          <a:stretch/>
        </p:blipFill>
        <p:spPr>
          <a:xfrm>
            <a:off x="385012" y="1014190"/>
            <a:ext cx="6853383" cy="54882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EB5CBE-1496-744C-E7D7-3F5183F5F492}"/>
              </a:ext>
            </a:extLst>
          </p:cNvPr>
          <p:cNvSpPr txBox="1"/>
          <p:nvPr/>
        </p:nvSpPr>
        <p:spPr>
          <a:xfrm>
            <a:off x="7601991" y="3435129"/>
            <a:ext cx="4204997" cy="646331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학사팀</a:t>
            </a:r>
            <a:r>
              <a:rPr lang="ko-KR" altLang="en-US" dirty="0">
                <a:solidFill>
                  <a:schemeClr val="bg1"/>
                </a:solidFill>
              </a:rPr>
              <a:t> 계정으로 로그인 시 공통메뉴와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추가로 </a:t>
            </a:r>
            <a:r>
              <a:rPr lang="ko-KR" altLang="en-US" dirty="0" err="1">
                <a:solidFill>
                  <a:schemeClr val="bg1"/>
                </a:solidFill>
              </a:rPr>
              <a:t>학사팀메뉴가</a:t>
            </a:r>
            <a:r>
              <a:rPr lang="ko-KR" altLang="en-US" dirty="0">
                <a:solidFill>
                  <a:schemeClr val="bg1"/>
                </a:solidFill>
              </a:rPr>
              <a:t> 나타납니다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1374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D10BDD9-130E-3CA2-051C-631C8678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8" t="13393" r="58783" b="55302"/>
          <a:stretch/>
        </p:blipFill>
        <p:spPr>
          <a:xfrm>
            <a:off x="4087080" y="3854064"/>
            <a:ext cx="3402391" cy="22850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8AC3B3-2AE2-6E7C-2FB4-DA04E64D4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8" t="12965" r="58848" b="38722"/>
          <a:stretch/>
        </p:blipFill>
        <p:spPr>
          <a:xfrm>
            <a:off x="581269" y="3854065"/>
            <a:ext cx="3402391" cy="2285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480377-7034-F27D-B904-7A89C8532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35" t="7508" r="65223" b="53768"/>
          <a:stretch/>
        </p:blipFill>
        <p:spPr>
          <a:xfrm>
            <a:off x="582096" y="1437774"/>
            <a:ext cx="1510749" cy="22850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011" y="429415"/>
            <a:ext cx="729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학사팀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학생 조회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EB5CBE-1496-744C-E7D7-3F5183F5F492}"/>
              </a:ext>
            </a:extLst>
          </p:cNvPr>
          <p:cNvSpPr txBox="1"/>
          <p:nvPr/>
        </p:nvSpPr>
        <p:spPr>
          <a:xfrm>
            <a:off x="7946293" y="2627613"/>
            <a:ext cx="3965950" cy="258532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학사팀메뉴에서</a:t>
            </a:r>
            <a:r>
              <a:rPr lang="ko-KR" altLang="en-US" dirty="0">
                <a:solidFill>
                  <a:schemeClr val="bg1"/>
                </a:solidFill>
              </a:rPr>
              <a:t> 학생 조회 클릭 시 학생 목록 조회와 학생 검색 기능이 제공되는 페이지로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검색 조건의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전공</a:t>
            </a:r>
            <a:r>
              <a:rPr lang="en-US" altLang="ko-KR" dirty="0">
                <a:solidFill>
                  <a:schemeClr val="bg1"/>
                </a:solidFill>
              </a:rPr>
              <a:t>’ </a:t>
            </a:r>
            <a:r>
              <a:rPr lang="ko-KR" altLang="en-US" dirty="0">
                <a:solidFill>
                  <a:schemeClr val="bg1"/>
                </a:solidFill>
              </a:rPr>
              <a:t>항목은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대학</a:t>
            </a:r>
            <a:r>
              <a:rPr lang="en-US" altLang="ko-KR" dirty="0">
                <a:solidFill>
                  <a:schemeClr val="bg1"/>
                </a:solidFill>
              </a:rPr>
              <a:t>‘ </a:t>
            </a:r>
            <a:r>
              <a:rPr lang="ko-KR" altLang="en-US" dirty="0">
                <a:solidFill>
                  <a:schemeClr val="bg1"/>
                </a:solidFill>
              </a:rPr>
              <a:t>항목에 따라 </a:t>
            </a:r>
            <a:r>
              <a:rPr lang="en-US" altLang="ko-KR" dirty="0">
                <a:solidFill>
                  <a:schemeClr val="bg1"/>
                </a:solidFill>
              </a:rPr>
              <a:t>ajax</a:t>
            </a:r>
            <a:r>
              <a:rPr lang="ko-KR" altLang="en-US" dirty="0">
                <a:solidFill>
                  <a:schemeClr val="bg1"/>
                </a:solidFill>
              </a:rPr>
              <a:t>로 변경됩니다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1416982" y="2197386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7755211" y="2676596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7754441" y="3777592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83F6191-7734-6320-DC6F-0D7E5FED303A}"/>
              </a:ext>
            </a:extLst>
          </p:cNvPr>
          <p:cNvSpPr/>
          <p:nvPr/>
        </p:nvSpPr>
        <p:spPr>
          <a:xfrm>
            <a:off x="2707109" y="4159850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EEC18B-1E47-4A47-47B4-AACE5ECD9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266" y="1437774"/>
            <a:ext cx="5334205" cy="2285032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ADF33531-F3B2-58E2-0BCD-13AE2C4B1234}"/>
              </a:ext>
            </a:extLst>
          </p:cNvPr>
          <p:cNvSpPr/>
          <p:nvPr/>
        </p:nvSpPr>
        <p:spPr>
          <a:xfrm>
            <a:off x="6202783" y="4513898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E238EAD-A625-4439-0FBD-C454CA0221BB}"/>
              </a:ext>
            </a:extLst>
          </p:cNvPr>
          <p:cNvSpPr/>
          <p:nvPr/>
        </p:nvSpPr>
        <p:spPr>
          <a:xfrm>
            <a:off x="4543902" y="4513898"/>
            <a:ext cx="1221582" cy="324793"/>
          </a:xfrm>
          <a:prstGeom prst="roundRect">
            <a:avLst/>
          </a:prstGeom>
          <a:noFill/>
          <a:ln w="28575">
            <a:solidFill>
              <a:srgbClr val="3C5C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995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D6A75A-2795-5D29-C0E5-FE30346A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4" y="1822626"/>
            <a:ext cx="6946092" cy="37374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011" y="429415"/>
            <a:ext cx="7104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학사팀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학생 조회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EB5CBE-1496-744C-E7D7-3F5183F5F492}"/>
              </a:ext>
            </a:extLst>
          </p:cNvPr>
          <p:cNvSpPr txBox="1"/>
          <p:nvPr/>
        </p:nvSpPr>
        <p:spPr>
          <a:xfrm>
            <a:off x="7912257" y="3426941"/>
            <a:ext cx="396595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검색버튼 클릭 시 지정된 검색 조건으로 학생 목록을 조회합니다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6625087" y="2085019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7721175" y="3475924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3</a:t>
            </a:r>
            <a:endParaRPr lang="ko-KR" altLang="en-US" dirty="0">
              <a:solidFill>
                <a:srgbClr val="214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96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8122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학사팀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강의 및 성적 조회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EB5CBE-1496-744C-E7D7-3F5183F5F492}"/>
              </a:ext>
            </a:extLst>
          </p:cNvPr>
          <p:cNvSpPr txBox="1"/>
          <p:nvPr/>
        </p:nvSpPr>
        <p:spPr>
          <a:xfrm>
            <a:off x="7912257" y="3726198"/>
            <a:ext cx="3965950" cy="258532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학사팀메뉴에서</a:t>
            </a:r>
            <a:r>
              <a:rPr lang="ko-KR" altLang="en-US" dirty="0">
                <a:solidFill>
                  <a:schemeClr val="bg1"/>
                </a:solidFill>
              </a:rPr>
              <a:t> 강의 및 성적 조회 클릭 시 강의 목록과 성적 조회 기능을 제공하는 페이지로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강의 클릭 시 해당 강의를 수강하는 학생들의 성적 목록을 </a:t>
            </a:r>
            <a:r>
              <a:rPr lang="ko-KR" altLang="en-US" dirty="0" err="1">
                <a:solidFill>
                  <a:schemeClr val="bg1"/>
                </a:solidFill>
              </a:rPr>
              <a:t>모달창으로</a:t>
            </a:r>
            <a:r>
              <a:rPr lang="ko-KR" altLang="en-US" dirty="0">
                <a:solidFill>
                  <a:schemeClr val="bg1"/>
                </a:solidFill>
              </a:rPr>
              <a:t> 조회합니다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7721175" y="3775181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7D34D1-24DA-0D3C-1340-D315CD33C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6" t="13305" r="65370" b="54927"/>
          <a:stretch/>
        </p:blipFill>
        <p:spPr>
          <a:xfrm>
            <a:off x="1224594" y="1174510"/>
            <a:ext cx="1359673" cy="244152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2278503" y="2028779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7BC444F-01B8-409B-5391-2D9E453C231E}"/>
              </a:ext>
            </a:extLst>
          </p:cNvPr>
          <p:cNvSpPr/>
          <p:nvPr/>
        </p:nvSpPr>
        <p:spPr>
          <a:xfrm>
            <a:off x="3038928" y="1815964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0CE9FF-D6A3-E0C5-B679-E110F5FC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586" y="1174510"/>
            <a:ext cx="7897542" cy="24415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0FFFE1-E43B-E0C2-7491-A9D6B000F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1" y="3715507"/>
            <a:ext cx="7015942" cy="259498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951FB1A-B3ED-9B3C-B6F4-E1819137075C}"/>
              </a:ext>
            </a:extLst>
          </p:cNvPr>
          <p:cNvSpPr/>
          <p:nvPr/>
        </p:nvSpPr>
        <p:spPr>
          <a:xfrm>
            <a:off x="7721175" y="4876578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 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CB52E5F-FED9-C9B8-43A3-3440FE2520BD}"/>
              </a:ext>
            </a:extLst>
          </p:cNvPr>
          <p:cNvSpPr/>
          <p:nvPr/>
        </p:nvSpPr>
        <p:spPr>
          <a:xfrm>
            <a:off x="2472399" y="3902741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8772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90371E01-76DD-076C-CB7A-24384D72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" y="3429000"/>
            <a:ext cx="6433263" cy="28886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ED99579-F63B-AAF4-43BC-F325FAA87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647" y="1267031"/>
            <a:ext cx="8005158" cy="19715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C34AB4-0488-7CF1-7E86-2844DCAC8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09" t="13758" r="65296" b="55697"/>
          <a:stretch/>
        </p:blipFill>
        <p:spPr>
          <a:xfrm>
            <a:off x="1255045" y="1267033"/>
            <a:ext cx="1330037" cy="19715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011" y="429415"/>
            <a:ext cx="8122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학사팀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학적변동 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EB5CBE-1496-744C-E7D7-3F5183F5F492}"/>
              </a:ext>
            </a:extLst>
          </p:cNvPr>
          <p:cNvSpPr txBox="1"/>
          <p:nvPr/>
        </p:nvSpPr>
        <p:spPr>
          <a:xfrm>
            <a:off x="7330362" y="3385376"/>
            <a:ext cx="3965950" cy="35394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학사팀메뉴에서</a:t>
            </a:r>
            <a:r>
              <a:rPr lang="ko-KR" altLang="en-US" sz="1600" dirty="0">
                <a:solidFill>
                  <a:schemeClr val="bg1"/>
                </a:solidFill>
              </a:rPr>
              <a:t> 강의 및 성적 조회 클릭 시 강의 목록과 성적 조회 기능을 제공하는 페이지로 이동합니다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강의 클릭 시 해당 강의를 수강하는 학생들의 성적 목록을 </a:t>
            </a:r>
            <a:r>
              <a:rPr lang="ko-KR" altLang="en-US" sz="1600" dirty="0" err="1">
                <a:solidFill>
                  <a:schemeClr val="bg1"/>
                </a:solidFill>
              </a:rPr>
              <a:t>모달창으로</a:t>
            </a:r>
            <a:r>
              <a:rPr lang="ko-KR" altLang="en-US" sz="1600" dirty="0">
                <a:solidFill>
                  <a:schemeClr val="bg1"/>
                </a:solidFill>
              </a:rPr>
              <a:t> 조회합니다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승인완료 버튼을 누르면 최종승인이 완료되며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학생의 학적이 변경됩니다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일괄승인 버튼을 통해 여러 개의 신청을 동시에 처리할 수 있습니다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7139280" y="3434359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2170438" y="2236597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51FB1A-B3ED-9B3C-B6F4-E1819137075C}"/>
              </a:ext>
            </a:extLst>
          </p:cNvPr>
          <p:cNvSpPr/>
          <p:nvPr/>
        </p:nvSpPr>
        <p:spPr>
          <a:xfrm>
            <a:off x="7139280" y="4394440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 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CB52E5F-FED9-C9B8-43A3-3440FE2520BD}"/>
              </a:ext>
            </a:extLst>
          </p:cNvPr>
          <p:cNvSpPr/>
          <p:nvPr/>
        </p:nvSpPr>
        <p:spPr>
          <a:xfrm>
            <a:off x="4222718" y="1303054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AC2B6FF-C711-C911-F832-F449556D6333}"/>
              </a:ext>
            </a:extLst>
          </p:cNvPr>
          <p:cNvSpPr/>
          <p:nvPr/>
        </p:nvSpPr>
        <p:spPr>
          <a:xfrm>
            <a:off x="10713220" y="1527100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A3ADF14-D248-333E-76E0-C7B482E5AA69}"/>
              </a:ext>
            </a:extLst>
          </p:cNvPr>
          <p:cNvSpPr/>
          <p:nvPr/>
        </p:nvSpPr>
        <p:spPr>
          <a:xfrm>
            <a:off x="7139280" y="5146703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3 </a:t>
            </a:r>
            <a:endParaRPr lang="ko-KR" altLang="en-US" dirty="0">
              <a:solidFill>
                <a:srgbClr val="214099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B0CBE1-FAFF-3033-E67F-8102586BC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741" y="660464"/>
            <a:ext cx="2465070" cy="754613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B7305FCB-7047-71C2-C3E7-9B9633FAC599}"/>
              </a:ext>
            </a:extLst>
          </p:cNvPr>
          <p:cNvSpPr/>
          <p:nvPr/>
        </p:nvSpPr>
        <p:spPr>
          <a:xfrm>
            <a:off x="7150364" y="5857402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4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F786A94-865D-B31F-0781-BD963D9B07F3}"/>
              </a:ext>
            </a:extLst>
          </p:cNvPr>
          <p:cNvSpPr/>
          <p:nvPr/>
        </p:nvSpPr>
        <p:spPr>
          <a:xfrm>
            <a:off x="3885697" y="5977193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DBD29A1-3AF3-FBDD-1A47-76D128031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514" y="5464644"/>
            <a:ext cx="2773803" cy="7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48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BBBBAB78-D416-7220-C4A5-40AC8E1C9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2" y="1025699"/>
            <a:ext cx="7088790" cy="210895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3D8F2A5-7BC0-1ED1-6F0B-648B5EBF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2" y="3236182"/>
            <a:ext cx="7088790" cy="2505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5011" y="429415"/>
            <a:ext cx="68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학사팀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학사경고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EB5CBE-1496-744C-E7D7-3F5183F5F492}"/>
              </a:ext>
            </a:extLst>
          </p:cNvPr>
          <p:cNvSpPr txBox="1"/>
          <p:nvPr/>
        </p:nvSpPr>
        <p:spPr>
          <a:xfrm>
            <a:off x="7944062" y="2029215"/>
            <a:ext cx="3965950" cy="34163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학사경고 학생조회 시 학생 목록이 나타납니다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학생 클릭 시 학생 상세 정보를 </a:t>
            </a:r>
            <a:r>
              <a:rPr lang="ko-KR" altLang="en-US" dirty="0" err="1">
                <a:solidFill>
                  <a:schemeClr val="bg1"/>
                </a:solidFill>
              </a:rPr>
              <a:t>모달창으로</a:t>
            </a:r>
            <a:r>
              <a:rPr lang="ko-KR" altLang="en-US" dirty="0">
                <a:solidFill>
                  <a:schemeClr val="bg1"/>
                </a:solidFill>
              </a:rPr>
              <a:t> 조회합니다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학사경고 입력 시 누적 경고 내역에 경고일자와 내용이 나타나며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학생목록에서의 경고 횟수가 증가합니다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경고 횟수가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회 이상인 학생은 제적처리가 가능합니다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6821406" y="1442065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7752980" y="2078198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875E4EF-62FA-A55E-BEC1-F81FC2D8619C}"/>
              </a:ext>
            </a:extLst>
          </p:cNvPr>
          <p:cNvSpPr/>
          <p:nvPr/>
        </p:nvSpPr>
        <p:spPr>
          <a:xfrm>
            <a:off x="5128428" y="5221489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7752980" y="2916068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6C8AA8C-DABF-E2E9-1B21-0B0A2731E0AF}"/>
              </a:ext>
            </a:extLst>
          </p:cNvPr>
          <p:cNvSpPr/>
          <p:nvPr/>
        </p:nvSpPr>
        <p:spPr>
          <a:xfrm>
            <a:off x="7758422" y="3732825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3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83F6191-7734-6320-DC6F-0D7E5FED303A}"/>
              </a:ext>
            </a:extLst>
          </p:cNvPr>
          <p:cNvSpPr/>
          <p:nvPr/>
        </p:nvSpPr>
        <p:spPr>
          <a:xfrm>
            <a:off x="3301655" y="2902656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54B4030-22D3-8AE2-D27F-8066571F8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38" y="5956434"/>
            <a:ext cx="7088791" cy="472151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3DE325AB-11BA-D8D8-8DB3-2F781FABFC8A}"/>
              </a:ext>
            </a:extLst>
          </p:cNvPr>
          <p:cNvSpPr/>
          <p:nvPr/>
        </p:nvSpPr>
        <p:spPr>
          <a:xfrm>
            <a:off x="7752980" y="4819249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4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70D122F-4CA4-3649-BC49-022F968753F9}"/>
              </a:ext>
            </a:extLst>
          </p:cNvPr>
          <p:cNvSpPr/>
          <p:nvPr/>
        </p:nvSpPr>
        <p:spPr>
          <a:xfrm>
            <a:off x="6433767" y="6049751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445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870D602-4EF8-0392-624E-FF176C57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87" y="1188127"/>
            <a:ext cx="9384681" cy="30596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5AC2DA-9398-4B4C-0E27-0D17080D9F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16" t="13515" r="65432" b="55939"/>
          <a:stretch/>
        </p:blipFill>
        <p:spPr>
          <a:xfrm>
            <a:off x="492132" y="1188127"/>
            <a:ext cx="1657664" cy="30596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79E6EB-396F-7177-7B3D-DBDDEA44FDD5}"/>
              </a:ext>
            </a:extLst>
          </p:cNvPr>
          <p:cNvSpPr txBox="1"/>
          <p:nvPr/>
        </p:nvSpPr>
        <p:spPr>
          <a:xfrm>
            <a:off x="761392" y="4846569"/>
            <a:ext cx="11183997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학사팀메뉴에서</a:t>
            </a:r>
            <a:r>
              <a:rPr lang="ko-KR" altLang="en-US" dirty="0">
                <a:solidFill>
                  <a:schemeClr val="bg1"/>
                </a:solidFill>
              </a:rPr>
              <a:t> 학과변동 조회 클릭 시 전과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복수전공 신청내역을 조회하는 페이지로 이동합니다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학생의 기존학과와 신청학과에서 각각 승인이 완료되면 자동으로 학생의 학과변동이 </a:t>
            </a:r>
            <a:r>
              <a:rPr lang="ko-KR" altLang="en-US" dirty="0" err="1">
                <a:solidFill>
                  <a:schemeClr val="bg1"/>
                </a:solidFill>
              </a:rPr>
              <a:t>정상처리되며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학사팀에서 해당 내역을 조회합니다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5011" y="429415"/>
            <a:ext cx="68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기능 구현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latin typeface="+mj-ea"/>
                <a:ea typeface="+mj-ea"/>
              </a:rPr>
              <a:t>학사팀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학사경고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23848C9-4DFF-180D-F0D9-A03DF85DE596}"/>
              </a:ext>
            </a:extLst>
          </p:cNvPr>
          <p:cNvSpPr/>
          <p:nvPr/>
        </p:nvSpPr>
        <p:spPr>
          <a:xfrm>
            <a:off x="1609326" y="3612278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0025ED6-27D8-93C1-E414-888BD4335DF5}"/>
              </a:ext>
            </a:extLst>
          </p:cNvPr>
          <p:cNvSpPr/>
          <p:nvPr/>
        </p:nvSpPr>
        <p:spPr>
          <a:xfrm>
            <a:off x="553180" y="4891383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1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657D29E-5EEE-0042-B07E-5F3031821A93}"/>
              </a:ext>
            </a:extLst>
          </p:cNvPr>
          <p:cNvSpPr/>
          <p:nvPr/>
        </p:nvSpPr>
        <p:spPr>
          <a:xfrm>
            <a:off x="553180" y="5446733"/>
            <a:ext cx="225345" cy="2395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14099"/>
                </a:solidFill>
              </a:rPr>
              <a:t>2</a:t>
            </a:r>
            <a:endParaRPr lang="ko-KR" altLang="en-US" dirty="0">
              <a:solidFill>
                <a:srgbClr val="214099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83F6191-7734-6320-DC6F-0D7E5FED303A}"/>
              </a:ext>
            </a:extLst>
          </p:cNvPr>
          <p:cNvSpPr/>
          <p:nvPr/>
        </p:nvSpPr>
        <p:spPr>
          <a:xfrm>
            <a:off x="3451284" y="1222657"/>
            <a:ext cx="223735" cy="224046"/>
          </a:xfrm>
          <a:prstGeom prst="ellipse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1257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0920" y="3044279"/>
            <a:ext cx="4124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98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9544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팀 구성 및 프로젝트 일정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팀 구성 및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71C6E-77DE-2121-5315-3019B9180FFB}"/>
              </a:ext>
            </a:extLst>
          </p:cNvPr>
          <p:cNvSpPr txBox="1"/>
          <p:nvPr/>
        </p:nvSpPr>
        <p:spPr>
          <a:xfrm>
            <a:off x="671993" y="1577236"/>
            <a:ext cx="3240000" cy="4555093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&lt;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공통 및 관리자 기능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&gt;</a:t>
            </a:r>
          </a:p>
          <a:p>
            <a:endParaRPr lang="en-US" altLang="ko-KR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회원등록 및 로그인 등 회원 기능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게시글 및 댓글 등 게시판 기능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실시간 채팅 및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학사톡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등 메신저 기능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회원 및 게시판 카테고리 관리 등 관리자 기능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&lt;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기타 기능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&gt;</a:t>
            </a:r>
          </a:p>
          <a:p>
            <a:pPr algn="l"/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간단한 웹 게임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메인화면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및 학사 소개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2F6DA-62B3-CAB6-ADDA-F471829C40D2}"/>
              </a:ext>
            </a:extLst>
          </p:cNvPr>
          <p:cNvSpPr txBox="1"/>
          <p:nvPr/>
        </p:nvSpPr>
        <p:spPr>
          <a:xfrm>
            <a:off x="1847376" y="1392569"/>
            <a:ext cx="889233" cy="369332"/>
          </a:xfrm>
          <a:prstGeom prst="rect">
            <a:avLst/>
          </a:prstGeom>
          <a:solidFill>
            <a:srgbClr val="324372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우미타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D429-3EC1-0864-3D2B-683950B63ED8}"/>
              </a:ext>
            </a:extLst>
          </p:cNvPr>
          <p:cNvSpPr txBox="1"/>
          <p:nvPr/>
        </p:nvSpPr>
        <p:spPr>
          <a:xfrm>
            <a:off x="4431430" y="1577236"/>
            <a:ext cx="3240000" cy="4493538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학생 기능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&gt;</a:t>
            </a:r>
          </a:p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수강 신청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시간표 확인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성적 확인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교수 기능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&gt;</a:t>
            </a:r>
          </a:p>
          <a:p>
            <a:pPr algn="ctr"/>
            <a:endParaRPr lang="en-US" altLang="ko-KR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강의 등록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강의 목록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강의 시간표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학적변동 관리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학과변동 관리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기타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차트</a:t>
            </a:r>
            <a:endParaRPr lang="en-US" altLang="ko-KR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695E1-692A-E010-B0F0-6D9B2AC41F51}"/>
              </a:ext>
            </a:extLst>
          </p:cNvPr>
          <p:cNvSpPr txBox="1"/>
          <p:nvPr/>
        </p:nvSpPr>
        <p:spPr>
          <a:xfrm>
            <a:off x="8271542" y="1577235"/>
            <a:ext cx="3240000" cy="4524315"/>
          </a:xfrm>
          <a:prstGeom prst="rect">
            <a:avLst/>
          </a:prstGeom>
          <a:noFill/>
          <a:ln w="38100" cap="rnd">
            <a:solidFill>
              <a:schemeClr val="bg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&lt;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학생 기능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&gt;</a:t>
            </a:r>
          </a:p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내 정보 조회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휴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/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복학 신청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자퇴 신청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학과변동 신청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&lt;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학사팀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기능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&gt;</a:t>
            </a:r>
          </a:p>
          <a:p>
            <a:pPr algn="ctr"/>
            <a:endParaRPr lang="en-US" altLang="ko-KR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학생 조회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강의 및 성적 조회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학적변동 관리</a:t>
            </a:r>
            <a:endParaRPr lang="en-US" altLang="ko-KR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학사경고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학과변동 조회</a:t>
            </a:r>
            <a:endParaRPr lang="en-US" altLang="ko-KR" sz="16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B9211-2659-CA6E-F9B6-0566934D2934}"/>
              </a:ext>
            </a:extLst>
          </p:cNvPr>
          <p:cNvSpPr txBox="1"/>
          <p:nvPr/>
        </p:nvSpPr>
        <p:spPr>
          <a:xfrm>
            <a:off x="9545391" y="1392569"/>
            <a:ext cx="889233" cy="369332"/>
          </a:xfrm>
          <a:prstGeom prst="rect">
            <a:avLst/>
          </a:prstGeom>
          <a:solidFill>
            <a:srgbClr val="324372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배도훈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8B11A-E1B6-D62A-8322-A793793AE050}"/>
              </a:ext>
            </a:extLst>
          </p:cNvPr>
          <p:cNvSpPr txBox="1"/>
          <p:nvPr/>
        </p:nvSpPr>
        <p:spPr>
          <a:xfrm>
            <a:off x="5651383" y="1392569"/>
            <a:ext cx="889233" cy="369332"/>
          </a:xfrm>
          <a:prstGeom prst="rect">
            <a:avLst/>
          </a:prstGeom>
          <a:solidFill>
            <a:srgbClr val="324372"/>
          </a:solidFill>
          <a:ln w="19050">
            <a:solidFill>
              <a:schemeClr val="bg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+mj-ea"/>
                <a:ea typeface="+mj-ea"/>
              </a:rPr>
              <a:t>이강국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484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9544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팀 구성 및 프로젝트 일정 </a:t>
            </a:r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프로젝트 일정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BF1F9F-81B7-2238-2BC8-7B922E96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44988"/>
            <a:ext cx="10111740" cy="50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9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69238" y="3075057"/>
            <a:ext cx="4053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4000" b="1" dirty="0">
                <a:solidFill>
                  <a:schemeClr val="bg1"/>
                </a:solidFill>
                <a:latin typeface="+mj-ea"/>
                <a:ea typeface="+mj-ea"/>
              </a:rPr>
              <a:t>프로세스 설계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053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2113</Words>
  <Application>Microsoft Office PowerPoint</Application>
  <PresentationFormat>와이드스크린</PresentationFormat>
  <Paragraphs>407</Paragraphs>
  <Slides>69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3" baseType="lpstr">
      <vt:lpstr>맑은 고딕</vt:lpstr>
      <vt:lpstr>Arial</vt:lpstr>
      <vt:lpstr>D2Coding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sae mi</dc:creator>
  <cp:lastModifiedBy>배 도훈</cp:lastModifiedBy>
  <cp:revision>31</cp:revision>
  <dcterms:created xsi:type="dcterms:W3CDTF">2019-09-05T14:32:34Z</dcterms:created>
  <dcterms:modified xsi:type="dcterms:W3CDTF">2022-05-25T02:05:07Z</dcterms:modified>
</cp:coreProperties>
</file>